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1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30"/>
  </p:notesMasterIdLst>
  <p:sldIdLst>
    <p:sldId id="256" r:id="rId2"/>
    <p:sldId id="292" r:id="rId3"/>
    <p:sldId id="331" r:id="rId4"/>
    <p:sldId id="294" r:id="rId5"/>
    <p:sldId id="295" r:id="rId6"/>
    <p:sldId id="328" r:id="rId7"/>
    <p:sldId id="333" r:id="rId8"/>
    <p:sldId id="273" r:id="rId9"/>
    <p:sldId id="299" r:id="rId10"/>
    <p:sldId id="303" r:id="rId11"/>
    <p:sldId id="314" r:id="rId12"/>
    <p:sldId id="315" r:id="rId13"/>
    <p:sldId id="316" r:id="rId14"/>
    <p:sldId id="300" r:id="rId15"/>
    <p:sldId id="304" r:id="rId16"/>
    <p:sldId id="305" r:id="rId17"/>
    <p:sldId id="306" r:id="rId18"/>
    <p:sldId id="310" r:id="rId19"/>
    <p:sldId id="317" r:id="rId20"/>
    <p:sldId id="318" r:id="rId21"/>
    <p:sldId id="319" r:id="rId22"/>
    <p:sldId id="320" r:id="rId23"/>
    <p:sldId id="322" r:id="rId24"/>
    <p:sldId id="323" r:id="rId25"/>
    <p:sldId id="325" r:id="rId26"/>
    <p:sldId id="326" r:id="rId27"/>
    <p:sldId id="327" r:id="rId28"/>
    <p:sldId id="335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FF0000"/>
    <a:srgbClr val="FF3399"/>
    <a:srgbClr val="D5E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93" autoAdjust="0"/>
    <p:restoredTop sz="94576" autoAdjust="0"/>
  </p:normalViewPr>
  <p:slideViewPr>
    <p:cSldViewPr>
      <p:cViewPr>
        <p:scale>
          <a:sx n="81" d="100"/>
          <a:sy n="81" d="100"/>
        </p:scale>
        <p:origin x="-900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D4B0D3-2DDE-4EF8-8CA3-AA9A259FC2E5}" type="doc">
      <dgm:prSet loTypeId="urn:microsoft.com/office/officeart/2005/8/layout/hierarchy3" loCatId="list" qsTypeId="urn:microsoft.com/office/officeart/2005/8/quickstyle/3d1" qsCatId="3D" csTypeId="urn:microsoft.com/office/officeart/2005/8/colors/accent1_1" csCatId="accent1"/>
      <dgm:spPr/>
      <dgm:t>
        <a:bodyPr/>
        <a:lstStyle/>
        <a:p>
          <a:endParaRPr lang="en-US"/>
        </a:p>
      </dgm:t>
    </dgm:pt>
    <dgm:pt modelId="{EAC3DDF7-C4B7-4619-9E2C-D8D5E38C5E44}">
      <dgm:prSet/>
      <dgm:spPr/>
      <dgm:t>
        <a:bodyPr/>
        <a:lstStyle/>
        <a:p>
          <a:pPr algn="ctr" rtl="1"/>
          <a:r>
            <a:rPr lang="fa-IR" b="0" dirty="0" smtClean="0">
              <a:cs typeface="B Mitra" pitchFamily="2" charset="-78"/>
            </a:rPr>
            <a:t>اوراق قرضۀ فاقد اختیار</a:t>
          </a:r>
          <a:endParaRPr lang="en-US" b="0" dirty="0">
            <a:cs typeface="B Mitra" pitchFamily="2" charset="-78"/>
          </a:endParaRPr>
        </a:p>
      </dgm:t>
    </dgm:pt>
    <dgm:pt modelId="{D846EAB7-411D-4920-B37F-3EB5DDD408B6}" type="parTrans" cxnId="{172922AF-12F4-41E7-82C1-CE2DAFB5062F}">
      <dgm:prSet/>
      <dgm:spPr/>
      <dgm:t>
        <a:bodyPr/>
        <a:lstStyle/>
        <a:p>
          <a:endParaRPr lang="en-US" b="0">
            <a:cs typeface="B Mitra" pitchFamily="2" charset="-78"/>
          </a:endParaRPr>
        </a:p>
      </dgm:t>
    </dgm:pt>
    <dgm:pt modelId="{B56877C7-6275-459B-B1E5-DEB459D11DCD}" type="sibTrans" cxnId="{172922AF-12F4-41E7-82C1-CE2DAFB5062F}">
      <dgm:prSet/>
      <dgm:spPr/>
      <dgm:t>
        <a:bodyPr/>
        <a:lstStyle/>
        <a:p>
          <a:endParaRPr lang="en-US" b="0">
            <a:cs typeface="B Mitra" pitchFamily="2" charset="-78"/>
          </a:endParaRPr>
        </a:p>
      </dgm:t>
    </dgm:pt>
    <dgm:pt modelId="{CE761F68-8871-415B-8D3F-0EF0A8F3277B}">
      <dgm:prSet custT="1"/>
      <dgm:spPr/>
      <dgm:t>
        <a:bodyPr/>
        <a:lstStyle/>
        <a:p>
          <a:pPr rtl="0"/>
          <a:r>
            <a:rPr lang="en-US" sz="2800" b="0" dirty="0" smtClean="0">
              <a:latin typeface="Calibri" pitchFamily="34" charset="0"/>
              <a:cs typeface="Calibri" pitchFamily="34" charset="0"/>
            </a:rPr>
            <a:t>Option-free bonds</a:t>
          </a:r>
          <a:endParaRPr lang="en-US" sz="2800" b="0" dirty="0">
            <a:latin typeface="Calibri" pitchFamily="34" charset="0"/>
            <a:cs typeface="Calibri" pitchFamily="34" charset="0"/>
          </a:endParaRPr>
        </a:p>
      </dgm:t>
    </dgm:pt>
    <dgm:pt modelId="{25D32838-2D95-4E0E-A34D-D1675319E9A2}" type="parTrans" cxnId="{1F6A288A-E578-40F2-B935-9F03C2E03F98}">
      <dgm:prSet/>
      <dgm:spPr/>
      <dgm:t>
        <a:bodyPr/>
        <a:lstStyle/>
        <a:p>
          <a:endParaRPr lang="en-US" b="0">
            <a:cs typeface="B Mitra" pitchFamily="2" charset="-78"/>
          </a:endParaRPr>
        </a:p>
      </dgm:t>
    </dgm:pt>
    <dgm:pt modelId="{06A2EBFD-ED7B-4912-A96F-FB06955FC2A2}" type="sibTrans" cxnId="{1F6A288A-E578-40F2-B935-9F03C2E03F98}">
      <dgm:prSet/>
      <dgm:spPr/>
      <dgm:t>
        <a:bodyPr/>
        <a:lstStyle/>
        <a:p>
          <a:endParaRPr lang="en-US" b="0">
            <a:cs typeface="B Mitra" pitchFamily="2" charset="-78"/>
          </a:endParaRPr>
        </a:p>
      </dgm:t>
    </dgm:pt>
    <dgm:pt modelId="{A2B6A1E0-3F61-4FD0-818E-8550C39BBB72}">
      <dgm:prSet/>
      <dgm:spPr/>
      <dgm:t>
        <a:bodyPr/>
        <a:lstStyle/>
        <a:p>
          <a:pPr algn="ctr" rtl="1"/>
          <a:r>
            <a:rPr lang="fa-IR" b="0" dirty="0" smtClean="0">
              <a:cs typeface="B Mitra" pitchFamily="2" charset="-78"/>
            </a:rPr>
            <a:t>اوراق قرضۀ فراخواندنی</a:t>
          </a:r>
          <a:endParaRPr lang="en-US" b="0" dirty="0">
            <a:cs typeface="B Mitra" pitchFamily="2" charset="-78"/>
          </a:endParaRPr>
        </a:p>
      </dgm:t>
    </dgm:pt>
    <dgm:pt modelId="{ED53ECE2-18F7-4AB8-975D-F8355AEB58D6}" type="parTrans" cxnId="{47B45B5D-FC4D-4722-A1D3-E0751F2645AE}">
      <dgm:prSet/>
      <dgm:spPr/>
      <dgm:t>
        <a:bodyPr/>
        <a:lstStyle/>
        <a:p>
          <a:endParaRPr lang="en-US" b="0">
            <a:cs typeface="B Mitra" pitchFamily="2" charset="-78"/>
          </a:endParaRPr>
        </a:p>
      </dgm:t>
    </dgm:pt>
    <dgm:pt modelId="{3B2D469C-0E59-438E-8EE0-10EE935209E6}" type="sibTrans" cxnId="{47B45B5D-FC4D-4722-A1D3-E0751F2645AE}">
      <dgm:prSet/>
      <dgm:spPr/>
      <dgm:t>
        <a:bodyPr/>
        <a:lstStyle/>
        <a:p>
          <a:endParaRPr lang="en-US" b="0">
            <a:cs typeface="B Mitra" pitchFamily="2" charset="-78"/>
          </a:endParaRPr>
        </a:p>
      </dgm:t>
    </dgm:pt>
    <dgm:pt modelId="{1DEC7779-BC16-4DA5-BAAE-51FA8FA8B12D}">
      <dgm:prSet custT="1"/>
      <dgm:spPr/>
      <dgm:t>
        <a:bodyPr/>
        <a:lstStyle/>
        <a:p>
          <a:pPr rtl="0"/>
          <a:r>
            <a:rPr lang="en-US" sz="2800" b="0" dirty="0" smtClean="0">
              <a:latin typeface="Calibri" pitchFamily="34" charset="0"/>
              <a:cs typeface="Calibri" pitchFamily="34" charset="0"/>
            </a:rPr>
            <a:t>Callable bonds</a:t>
          </a:r>
          <a:endParaRPr lang="en-US" sz="2800" b="0" dirty="0">
            <a:latin typeface="Calibri" pitchFamily="34" charset="0"/>
            <a:cs typeface="Calibri" pitchFamily="34" charset="0"/>
          </a:endParaRPr>
        </a:p>
      </dgm:t>
    </dgm:pt>
    <dgm:pt modelId="{518937AF-42FF-4CAD-AD9C-F3C8D6F669EC}" type="parTrans" cxnId="{82EE470B-3823-404A-B1EB-290DB36FC535}">
      <dgm:prSet/>
      <dgm:spPr/>
      <dgm:t>
        <a:bodyPr/>
        <a:lstStyle/>
        <a:p>
          <a:endParaRPr lang="en-US" b="0">
            <a:cs typeface="B Mitra" pitchFamily="2" charset="-78"/>
          </a:endParaRPr>
        </a:p>
      </dgm:t>
    </dgm:pt>
    <dgm:pt modelId="{B19791F2-3CB1-4562-BBA1-FBA2CD6196E9}" type="sibTrans" cxnId="{82EE470B-3823-404A-B1EB-290DB36FC535}">
      <dgm:prSet/>
      <dgm:spPr/>
      <dgm:t>
        <a:bodyPr/>
        <a:lstStyle/>
        <a:p>
          <a:endParaRPr lang="en-US" b="0">
            <a:cs typeface="B Mitra" pitchFamily="2" charset="-78"/>
          </a:endParaRPr>
        </a:p>
      </dgm:t>
    </dgm:pt>
    <dgm:pt modelId="{5F0CF907-0ECC-443A-8CF2-D51FE405C96D}">
      <dgm:prSet/>
      <dgm:spPr/>
      <dgm:t>
        <a:bodyPr/>
        <a:lstStyle/>
        <a:p>
          <a:pPr algn="ctr" rtl="1"/>
          <a:r>
            <a:rPr lang="fa-IR" b="0" dirty="0" smtClean="0">
              <a:cs typeface="B Mitra" pitchFamily="2" charset="-78"/>
            </a:rPr>
            <a:t>اوراق قرضۀ فروختنی</a:t>
          </a:r>
          <a:endParaRPr lang="en-US" b="0" dirty="0">
            <a:cs typeface="B Mitra" pitchFamily="2" charset="-78"/>
          </a:endParaRPr>
        </a:p>
      </dgm:t>
    </dgm:pt>
    <dgm:pt modelId="{8ABFF57B-2545-4597-BE7D-5C250B823732}" type="parTrans" cxnId="{9A2BFB6A-88D8-4314-AABA-43E76C7D3F4D}">
      <dgm:prSet/>
      <dgm:spPr/>
      <dgm:t>
        <a:bodyPr/>
        <a:lstStyle/>
        <a:p>
          <a:endParaRPr lang="en-US" b="0">
            <a:cs typeface="B Mitra" pitchFamily="2" charset="-78"/>
          </a:endParaRPr>
        </a:p>
      </dgm:t>
    </dgm:pt>
    <dgm:pt modelId="{E17950F4-0A9E-4345-8371-30F01A842A60}" type="sibTrans" cxnId="{9A2BFB6A-88D8-4314-AABA-43E76C7D3F4D}">
      <dgm:prSet/>
      <dgm:spPr/>
      <dgm:t>
        <a:bodyPr/>
        <a:lstStyle/>
        <a:p>
          <a:endParaRPr lang="en-US" b="0">
            <a:cs typeface="B Mitra" pitchFamily="2" charset="-78"/>
          </a:endParaRPr>
        </a:p>
      </dgm:t>
    </dgm:pt>
    <dgm:pt modelId="{54007334-A2BC-43D7-88BF-844CFC783335}">
      <dgm:prSet custT="1"/>
      <dgm:spPr/>
      <dgm:t>
        <a:bodyPr/>
        <a:lstStyle/>
        <a:p>
          <a:pPr rtl="0"/>
          <a:r>
            <a:rPr lang="en-US" sz="2800" b="0" dirty="0" err="1" smtClean="0">
              <a:latin typeface="Calibri" pitchFamily="34" charset="0"/>
              <a:cs typeface="Calibri" pitchFamily="34" charset="0"/>
            </a:rPr>
            <a:t>Putable</a:t>
          </a:r>
          <a:r>
            <a:rPr lang="en-US" sz="2800" b="0" dirty="0" smtClean="0">
              <a:latin typeface="Calibri" pitchFamily="34" charset="0"/>
              <a:cs typeface="Calibri" pitchFamily="34" charset="0"/>
            </a:rPr>
            <a:t> bonds</a:t>
          </a:r>
          <a:endParaRPr lang="en-US" sz="2800" b="0" dirty="0">
            <a:latin typeface="Calibri" pitchFamily="34" charset="0"/>
            <a:cs typeface="Calibri" pitchFamily="34" charset="0"/>
          </a:endParaRPr>
        </a:p>
      </dgm:t>
    </dgm:pt>
    <dgm:pt modelId="{EB1568A4-98A1-4B5F-B65A-03902F569530}" type="parTrans" cxnId="{5F1F9BF7-38D7-485E-9B40-203909DC6EDD}">
      <dgm:prSet/>
      <dgm:spPr/>
      <dgm:t>
        <a:bodyPr/>
        <a:lstStyle/>
        <a:p>
          <a:endParaRPr lang="en-US" b="0">
            <a:cs typeface="B Mitra" pitchFamily="2" charset="-78"/>
          </a:endParaRPr>
        </a:p>
      </dgm:t>
    </dgm:pt>
    <dgm:pt modelId="{7AB10693-8B6D-4225-B5C3-7D67F84B92BE}" type="sibTrans" cxnId="{5F1F9BF7-38D7-485E-9B40-203909DC6EDD}">
      <dgm:prSet/>
      <dgm:spPr/>
      <dgm:t>
        <a:bodyPr/>
        <a:lstStyle/>
        <a:p>
          <a:endParaRPr lang="en-US" b="0">
            <a:cs typeface="B Mitra" pitchFamily="2" charset="-78"/>
          </a:endParaRPr>
        </a:p>
      </dgm:t>
    </dgm:pt>
    <dgm:pt modelId="{637E91A5-458C-4283-BB57-E7F42B3CCF87}" type="pres">
      <dgm:prSet presAssocID="{BCD4B0D3-2DDE-4EF8-8CA3-AA9A259FC2E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52F5BB0-A76D-41E9-BB9D-2195F41A0FFB}" type="pres">
      <dgm:prSet presAssocID="{EAC3DDF7-C4B7-4619-9E2C-D8D5E38C5E44}" presName="root" presStyleCnt="0"/>
      <dgm:spPr/>
    </dgm:pt>
    <dgm:pt modelId="{696B4B48-35AC-4627-8F38-5240914C13C5}" type="pres">
      <dgm:prSet presAssocID="{EAC3DDF7-C4B7-4619-9E2C-D8D5E38C5E44}" presName="rootComposite" presStyleCnt="0"/>
      <dgm:spPr/>
    </dgm:pt>
    <dgm:pt modelId="{8FB2726A-870B-4FE5-B432-139EB40B37D8}" type="pres">
      <dgm:prSet presAssocID="{EAC3DDF7-C4B7-4619-9E2C-D8D5E38C5E44}" presName="rootText" presStyleLbl="node1" presStyleIdx="0" presStyleCnt="3"/>
      <dgm:spPr/>
      <dgm:t>
        <a:bodyPr/>
        <a:lstStyle/>
        <a:p>
          <a:endParaRPr lang="en-US"/>
        </a:p>
      </dgm:t>
    </dgm:pt>
    <dgm:pt modelId="{C378F6B4-1350-4FD7-9EBE-43F283AC6493}" type="pres">
      <dgm:prSet presAssocID="{EAC3DDF7-C4B7-4619-9E2C-D8D5E38C5E44}" presName="rootConnector" presStyleLbl="node1" presStyleIdx="0" presStyleCnt="3"/>
      <dgm:spPr/>
      <dgm:t>
        <a:bodyPr/>
        <a:lstStyle/>
        <a:p>
          <a:endParaRPr lang="en-US"/>
        </a:p>
      </dgm:t>
    </dgm:pt>
    <dgm:pt modelId="{7B204772-11DC-430E-8361-6300BEE39A87}" type="pres">
      <dgm:prSet presAssocID="{EAC3DDF7-C4B7-4619-9E2C-D8D5E38C5E44}" presName="childShape" presStyleCnt="0"/>
      <dgm:spPr/>
    </dgm:pt>
    <dgm:pt modelId="{7F22B50D-B24A-468C-84AE-1CBA6DFDA1A7}" type="pres">
      <dgm:prSet presAssocID="{25D32838-2D95-4E0E-A34D-D1675319E9A2}" presName="Name13" presStyleLbl="parChTrans1D2" presStyleIdx="0" presStyleCnt="3"/>
      <dgm:spPr/>
      <dgm:t>
        <a:bodyPr/>
        <a:lstStyle/>
        <a:p>
          <a:endParaRPr lang="en-US"/>
        </a:p>
      </dgm:t>
    </dgm:pt>
    <dgm:pt modelId="{982E96BD-396C-4058-B52A-EED46F641C72}" type="pres">
      <dgm:prSet presAssocID="{CE761F68-8871-415B-8D3F-0EF0A8F3277B}" presName="childTex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DC9B9A-B3BA-4F36-9415-E4BCCDBE03C2}" type="pres">
      <dgm:prSet presAssocID="{A2B6A1E0-3F61-4FD0-818E-8550C39BBB72}" presName="root" presStyleCnt="0"/>
      <dgm:spPr/>
    </dgm:pt>
    <dgm:pt modelId="{042431AB-190B-483B-8560-03DEBA365D81}" type="pres">
      <dgm:prSet presAssocID="{A2B6A1E0-3F61-4FD0-818E-8550C39BBB72}" presName="rootComposite" presStyleCnt="0"/>
      <dgm:spPr/>
    </dgm:pt>
    <dgm:pt modelId="{CFBD773F-7A9A-4EDD-BAED-C4CCA90C17D5}" type="pres">
      <dgm:prSet presAssocID="{A2B6A1E0-3F61-4FD0-818E-8550C39BBB72}" presName="rootText" presStyleLbl="node1" presStyleIdx="1" presStyleCnt="3"/>
      <dgm:spPr/>
      <dgm:t>
        <a:bodyPr/>
        <a:lstStyle/>
        <a:p>
          <a:endParaRPr lang="en-US"/>
        </a:p>
      </dgm:t>
    </dgm:pt>
    <dgm:pt modelId="{5E63446E-43BD-4E99-B837-D762C2A3484C}" type="pres">
      <dgm:prSet presAssocID="{A2B6A1E0-3F61-4FD0-818E-8550C39BBB72}" presName="rootConnector" presStyleLbl="node1" presStyleIdx="1" presStyleCnt="3"/>
      <dgm:spPr/>
      <dgm:t>
        <a:bodyPr/>
        <a:lstStyle/>
        <a:p>
          <a:endParaRPr lang="en-US"/>
        </a:p>
      </dgm:t>
    </dgm:pt>
    <dgm:pt modelId="{260A4EFB-1ABE-49B8-A7B2-B4141B59F364}" type="pres">
      <dgm:prSet presAssocID="{A2B6A1E0-3F61-4FD0-818E-8550C39BBB72}" presName="childShape" presStyleCnt="0"/>
      <dgm:spPr/>
    </dgm:pt>
    <dgm:pt modelId="{5AD29689-93F4-470D-8046-3A00C8F8E71A}" type="pres">
      <dgm:prSet presAssocID="{518937AF-42FF-4CAD-AD9C-F3C8D6F669EC}" presName="Name13" presStyleLbl="parChTrans1D2" presStyleIdx="1" presStyleCnt="3"/>
      <dgm:spPr/>
      <dgm:t>
        <a:bodyPr/>
        <a:lstStyle/>
        <a:p>
          <a:endParaRPr lang="en-US"/>
        </a:p>
      </dgm:t>
    </dgm:pt>
    <dgm:pt modelId="{0665B378-BA79-4D19-AA41-284F641CB595}" type="pres">
      <dgm:prSet presAssocID="{1DEC7779-BC16-4DA5-BAAE-51FA8FA8B12D}" presName="childText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739188-AB34-4972-A58C-F08071E36562}" type="pres">
      <dgm:prSet presAssocID="{5F0CF907-0ECC-443A-8CF2-D51FE405C96D}" presName="root" presStyleCnt="0"/>
      <dgm:spPr/>
    </dgm:pt>
    <dgm:pt modelId="{904F3033-6714-4718-9E0B-F4EDED19E543}" type="pres">
      <dgm:prSet presAssocID="{5F0CF907-0ECC-443A-8CF2-D51FE405C96D}" presName="rootComposite" presStyleCnt="0"/>
      <dgm:spPr/>
    </dgm:pt>
    <dgm:pt modelId="{8F71628B-E75E-4D94-96B1-AC7F9D71D5B2}" type="pres">
      <dgm:prSet presAssocID="{5F0CF907-0ECC-443A-8CF2-D51FE405C96D}" presName="rootText" presStyleLbl="node1" presStyleIdx="2" presStyleCnt="3"/>
      <dgm:spPr/>
      <dgm:t>
        <a:bodyPr/>
        <a:lstStyle/>
        <a:p>
          <a:endParaRPr lang="en-US"/>
        </a:p>
      </dgm:t>
    </dgm:pt>
    <dgm:pt modelId="{CFB5B9EA-E2AC-404D-89B3-4E6DBA03E7AC}" type="pres">
      <dgm:prSet presAssocID="{5F0CF907-0ECC-443A-8CF2-D51FE405C96D}" presName="rootConnector" presStyleLbl="node1" presStyleIdx="2" presStyleCnt="3"/>
      <dgm:spPr/>
      <dgm:t>
        <a:bodyPr/>
        <a:lstStyle/>
        <a:p>
          <a:endParaRPr lang="en-US"/>
        </a:p>
      </dgm:t>
    </dgm:pt>
    <dgm:pt modelId="{8CB4ACC0-F142-41C4-AA3D-B17A012190A4}" type="pres">
      <dgm:prSet presAssocID="{5F0CF907-0ECC-443A-8CF2-D51FE405C96D}" presName="childShape" presStyleCnt="0"/>
      <dgm:spPr/>
    </dgm:pt>
    <dgm:pt modelId="{B2CE2BC7-EF01-499F-AD26-538421EFCB68}" type="pres">
      <dgm:prSet presAssocID="{EB1568A4-98A1-4B5F-B65A-03902F569530}" presName="Name13" presStyleLbl="parChTrans1D2" presStyleIdx="2" presStyleCnt="3"/>
      <dgm:spPr/>
      <dgm:t>
        <a:bodyPr/>
        <a:lstStyle/>
        <a:p>
          <a:endParaRPr lang="en-US"/>
        </a:p>
      </dgm:t>
    </dgm:pt>
    <dgm:pt modelId="{E3E5BC7F-63D7-4754-8B10-E5D2BD208786}" type="pres">
      <dgm:prSet presAssocID="{54007334-A2BC-43D7-88BF-844CFC783335}" presName="childTex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72922AF-12F4-41E7-82C1-CE2DAFB5062F}" srcId="{BCD4B0D3-2DDE-4EF8-8CA3-AA9A259FC2E5}" destId="{EAC3DDF7-C4B7-4619-9E2C-D8D5E38C5E44}" srcOrd="0" destOrd="0" parTransId="{D846EAB7-411D-4920-B37F-3EB5DDD408B6}" sibTransId="{B56877C7-6275-459B-B1E5-DEB459D11DCD}"/>
    <dgm:cxn modelId="{9F1EE33D-4A45-4531-A92B-B0548296A7DF}" type="presOf" srcId="{A2B6A1E0-3F61-4FD0-818E-8550C39BBB72}" destId="{CFBD773F-7A9A-4EDD-BAED-C4CCA90C17D5}" srcOrd="0" destOrd="0" presId="urn:microsoft.com/office/officeart/2005/8/layout/hierarchy3"/>
    <dgm:cxn modelId="{1B45E8ED-81CC-4838-ADFE-E45B397F0338}" type="presOf" srcId="{5F0CF907-0ECC-443A-8CF2-D51FE405C96D}" destId="{CFB5B9EA-E2AC-404D-89B3-4E6DBA03E7AC}" srcOrd="1" destOrd="0" presId="urn:microsoft.com/office/officeart/2005/8/layout/hierarchy3"/>
    <dgm:cxn modelId="{9A2BFB6A-88D8-4314-AABA-43E76C7D3F4D}" srcId="{BCD4B0D3-2DDE-4EF8-8CA3-AA9A259FC2E5}" destId="{5F0CF907-0ECC-443A-8CF2-D51FE405C96D}" srcOrd="2" destOrd="0" parTransId="{8ABFF57B-2545-4597-BE7D-5C250B823732}" sibTransId="{E17950F4-0A9E-4345-8371-30F01A842A60}"/>
    <dgm:cxn modelId="{53CBABF4-AFED-4B58-BB34-5289221315C0}" type="presOf" srcId="{BCD4B0D3-2DDE-4EF8-8CA3-AA9A259FC2E5}" destId="{637E91A5-458C-4283-BB57-E7F42B3CCF87}" srcOrd="0" destOrd="0" presId="urn:microsoft.com/office/officeart/2005/8/layout/hierarchy3"/>
    <dgm:cxn modelId="{128D2638-4094-4C37-B2C3-5B5CBECE78E9}" type="presOf" srcId="{54007334-A2BC-43D7-88BF-844CFC783335}" destId="{E3E5BC7F-63D7-4754-8B10-E5D2BD208786}" srcOrd="0" destOrd="0" presId="urn:microsoft.com/office/officeart/2005/8/layout/hierarchy3"/>
    <dgm:cxn modelId="{DB098239-FC0C-4CF8-BC21-C7BFA23A949C}" type="presOf" srcId="{5F0CF907-0ECC-443A-8CF2-D51FE405C96D}" destId="{8F71628B-E75E-4D94-96B1-AC7F9D71D5B2}" srcOrd="0" destOrd="0" presId="urn:microsoft.com/office/officeart/2005/8/layout/hierarchy3"/>
    <dgm:cxn modelId="{86428C4A-47B3-4880-BBF8-52BDE94F3B74}" type="presOf" srcId="{25D32838-2D95-4E0E-A34D-D1675319E9A2}" destId="{7F22B50D-B24A-468C-84AE-1CBA6DFDA1A7}" srcOrd="0" destOrd="0" presId="urn:microsoft.com/office/officeart/2005/8/layout/hierarchy3"/>
    <dgm:cxn modelId="{3EFD95E7-C024-4F4D-9F0E-568EEABAD2B0}" type="presOf" srcId="{EAC3DDF7-C4B7-4619-9E2C-D8D5E38C5E44}" destId="{8FB2726A-870B-4FE5-B432-139EB40B37D8}" srcOrd="0" destOrd="0" presId="urn:microsoft.com/office/officeart/2005/8/layout/hierarchy3"/>
    <dgm:cxn modelId="{1F6A288A-E578-40F2-B935-9F03C2E03F98}" srcId="{EAC3DDF7-C4B7-4619-9E2C-D8D5E38C5E44}" destId="{CE761F68-8871-415B-8D3F-0EF0A8F3277B}" srcOrd="0" destOrd="0" parTransId="{25D32838-2D95-4E0E-A34D-D1675319E9A2}" sibTransId="{06A2EBFD-ED7B-4912-A96F-FB06955FC2A2}"/>
    <dgm:cxn modelId="{47B45B5D-FC4D-4722-A1D3-E0751F2645AE}" srcId="{BCD4B0D3-2DDE-4EF8-8CA3-AA9A259FC2E5}" destId="{A2B6A1E0-3F61-4FD0-818E-8550C39BBB72}" srcOrd="1" destOrd="0" parTransId="{ED53ECE2-18F7-4AB8-975D-F8355AEB58D6}" sibTransId="{3B2D469C-0E59-438E-8EE0-10EE935209E6}"/>
    <dgm:cxn modelId="{956E2E09-96B3-48CF-80FF-055FDE089ACD}" type="presOf" srcId="{EAC3DDF7-C4B7-4619-9E2C-D8D5E38C5E44}" destId="{C378F6B4-1350-4FD7-9EBE-43F283AC6493}" srcOrd="1" destOrd="0" presId="urn:microsoft.com/office/officeart/2005/8/layout/hierarchy3"/>
    <dgm:cxn modelId="{ACB31ADE-5302-4977-AFC5-A560EB8D5368}" type="presOf" srcId="{518937AF-42FF-4CAD-AD9C-F3C8D6F669EC}" destId="{5AD29689-93F4-470D-8046-3A00C8F8E71A}" srcOrd="0" destOrd="0" presId="urn:microsoft.com/office/officeart/2005/8/layout/hierarchy3"/>
    <dgm:cxn modelId="{05C7B946-ABE1-4A5B-8C12-AF47BC6A839E}" type="presOf" srcId="{CE761F68-8871-415B-8D3F-0EF0A8F3277B}" destId="{982E96BD-396C-4058-B52A-EED46F641C72}" srcOrd="0" destOrd="0" presId="urn:microsoft.com/office/officeart/2005/8/layout/hierarchy3"/>
    <dgm:cxn modelId="{5F1F9BF7-38D7-485E-9B40-203909DC6EDD}" srcId="{5F0CF907-0ECC-443A-8CF2-D51FE405C96D}" destId="{54007334-A2BC-43D7-88BF-844CFC783335}" srcOrd="0" destOrd="0" parTransId="{EB1568A4-98A1-4B5F-B65A-03902F569530}" sibTransId="{7AB10693-8B6D-4225-B5C3-7D67F84B92BE}"/>
    <dgm:cxn modelId="{DB4BB42C-BABB-4003-9626-B6D6A3E66312}" type="presOf" srcId="{1DEC7779-BC16-4DA5-BAAE-51FA8FA8B12D}" destId="{0665B378-BA79-4D19-AA41-284F641CB595}" srcOrd="0" destOrd="0" presId="urn:microsoft.com/office/officeart/2005/8/layout/hierarchy3"/>
    <dgm:cxn modelId="{E1822490-156E-4C26-9210-582532ECC44C}" type="presOf" srcId="{A2B6A1E0-3F61-4FD0-818E-8550C39BBB72}" destId="{5E63446E-43BD-4E99-B837-D762C2A3484C}" srcOrd="1" destOrd="0" presId="urn:microsoft.com/office/officeart/2005/8/layout/hierarchy3"/>
    <dgm:cxn modelId="{B4D43CC0-1A9C-4D7C-BB6E-58F31922DAAC}" type="presOf" srcId="{EB1568A4-98A1-4B5F-B65A-03902F569530}" destId="{B2CE2BC7-EF01-499F-AD26-538421EFCB68}" srcOrd="0" destOrd="0" presId="urn:microsoft.com/office/officeart/2005/8/layout/hierarchy3"/>
    <dgm:cxn modelId="{82EE470B-3823-404A-B1EB-290DB36FC535}" srcId="{A2B6A1E0-3F61-4FD0-818E-8550C39BBB72}" destId="{1DEC7779-BC16-4DA5-BAAE-51FA8FA8B12D}" srcOrd="0" destOrd="0" parTransId="{518937AF-42FF-4CAD-AD9C-F3C8D6F669EC}" sibTransId="{B19791F2-3CB1-4562-BBA1-FBA2CD6196E9}"/>
    <dgm:cxn modelId="{48305BA9-31DC-4FD9-BADF-891F4F133A08}" type="presParOf" srcId="{637E91A5-458C-4283-BB57-E7F42B3CCF87}" destId="{552F5BB0-A76D-41E9-BB9D-2195F41A0FFB}" srcOrd="0" destOrd="0" presId="urn:microsoft.com/office/officeart/2005/8/layout/hierarchy3"/>
    <dgm:cxn modelId="{413F9CA6-96AC-4F4A-AF59-B8DC4E67EB0D}" type="presParOf" srcId="{552F5BB0-A76D-41E9-BB9D-2195F41A0FFB}" destId="{696B4B48-35AC-4627-8F38-5240914C13C5}" srcOrd="0" destOrd="0" presId="urn:microsoft.com/office/officeart/2005/8/layout/hierarchy3"/>
    <dgm:cxn modelId="{D9984099-D2F1-407C-9338-8B5C1FFE8820}" type="presParOf" srcId="{696B4B48-35AC-4627-8F38-5240914C13C5}" destId="{8FB2726A-870B-4FE5-B432-139EB40B37D8}" srcOrd="0" destOrd="0" presId="urn:microsoft.com/office/officeart/2005/8/layout/hierarchy3"/>
    <dgm:cxn modelId="{8B9166DC-56B8-42DC-9234-6194BD8AA66D}" type="presParOf" srcId="{696B4B48-35AC-4627-8F38-5240914C13C5}" destId="{C378F6B4-1350-4FD7-9EBE-43F283AC6493}" srcOrd="1" destOrd="0" presId="urn:microsoft.com/office/officeart/2005/8/layout/hierarchy3"/>
    <dgm:cxn modelId="{2F38E4C8-2DBB-41A0-A513-EA170E2C5D1B}" type="presParOf" srcId="{552F5BB0-A76D-41E9-BB9D-2195F41A0FFB}" destId="{7B204772-11DC-430E-8361-6300BEE39A87}" srcOrd="1" destOrd="0" presId="urn:microsoft.com/office/officeart/2005/8/layout/hierarchy3"/>
    <dgm:cxn modelId="{A0133D3D-E7C5-491C-805D-4E0B556E28C2}" type="presParOf" srcId="{7B204772-11DC-430E-8361-6300BEE39A87}" destId="{7F22B50D-B24A-468C-84AE-1CBA6DFDA1A7}" srcOrd="0" destOrd="0" presId="urn:microsoft.com/office/officeart/2005/8/layout/hierarchy3"/>
    <dgm:cxn modelId="{0D4F1E50-892F-4398-935D-12061688CECA}" type="presParOf" srcId="{7B204772-11DC-430E-8361-6300BEE39A87}" destId="{982E96BD-396C-4058-B52A-EED46F641C72}" srcOrd="1" destOrd="0" presId="urn:microsoft.com/office/officeart/2005/8/layout/hierarchy3"/>
    <dgm:cxn modelId="{E3119DFF-EEE9-42CC-AA52-91B574CE4CC2}" type="presParOf" srcId="{637E91A5-458C-4283-BB57-E7F42B3CCF87}" destId="{27DC9B9A-B3BA-4F36-9415-E4BCCDBE03C2}" srcOrd="1" destOrd="0" presId="urn:microsoft.com/office/officeart/2005/8/layout/hierarchy3"/>
    <dgm:cxn modelId="{4494A498-8ADC-4588-AC84-23A5AA55BEAD}" type="presParOf" srcId="{27DC9B9A-B3BA-4F36-9415-E4BCCDBE03C2}" destId="{042431AB-190B-483B-8560-03DEBA365D81}" srcOrd="0" destOrd="0" presId="urn:microsoft.com/office/officeart/2005/8/layout/hierarchy3"/>
    <dgm:cxn modelId="{61FE2758-ED5D-4BE7-951C-2FFF111A9B49}" type="presParOf" srcId="{042431AB-190B-483B-8560-03DEBA365D81}" destId="{CFBD773F-7A9A-4EDD-BAED-C4CCA90C17D5}" srcOrd="0" destOrd="0" presId="urn:microsoft.com/office/officeart/2005/8/layout/hierarchy3"/>
    <dgm:cxn modelId="{104B536C-978A-41B1-B3B2-CDAF2E72EC04}" type="presParOf" srcId="{042431AB-190B-483B-8560-03DEBA365D81}" destId="{5E63446E-43BD-4E99-B837-D762C2A3484C}" srcOrd="1" destOrd="0" presId="urn:microsoft.com/office/officeart/2005/8/layout/hierarchy3"/>
    <dgm:cxn modelId="{20649887-924F-4DA4-ABCB-CA64C9460DFA}" type="presParOf" srcId="{27DC9B9A-B3BA-4F36-9415-E4BCCDBE03C2}" destId="{260A4EFB-1ABE-49B8-A7B2-B4141B59F364}" srcOrd="1" destOrd="0" presId="urn:microsoft.com/office/officeart/2005/8/layout/hierarchy3"/>
    <dgm:cxn modelId="{89AF14D6-ACD4-4B0D-8CCA-5DB91B7A2FAE}" type="presParOf" srcId="{260A4EFB-1ABE-49B8-A7B2-B4141B59F364}" destId="{5AD29689-93F4-470D-8046-3A00C8F8E71A}" srcOrd="0" destOrd="0" presId="urn:microsoft.com/office/officeart/2005/8/layout/hierarchy3"/>
    <dgm:cxn modelId="{066768A3-263B-4550-81B8-2A5724381894}" type="presParOf" srcId="{260A4EFB-1ABE-49B8-A7B2-B4141B59F364}" destId="{0665B378-BA79-4D19-AA41-284F641CB595}" srcOrd="1" destOrd="0" presId="urn:microsoft.com/office/officeart/2005/8/layout/hierarchy3"/>
    <dgm:cxn modelId="{144F3097-BBCD-4D99-991E-74D7D9A78F38}" type="presParOf" srcId="{637E91A5-458C-4283-BB57-E7F42B3CCF87}" destId="{7B739188-AB34-4972-A58C-F08071E36562}" srcOrd="2" destOrd="0" presId="urn:microsoft.com/office/officeart/2005/8/layout/hierarchy3"/>
    <dgm:cxn modelId="{6BB8FDCA-BDBB-4BBF-973E-7167AA34832A}" type="presParOf" srcId="{7B739188-AB34-4972-A58C-F08071E36562}" destId="{904F3033-6714-4718-9E0B-F4EDED19E543}" srcOrd="0" destOrd="0" presId="urn:microsoft.com/office/officeart/2005/8/layout/hierarchy3"/>
    <dgm:cxn modelId="{DBA74BDC-C47A-481C-BF8E-F98FE912737B}" type="presParOf" srcId="{904F3033-6714-4718-9E0B-F4EDED19E543}" destId="{8F71628B-E75E-4D94-96B1-AC7F9D71D5B2}" srcOrd="0" destOrd="0" presId="urn:microsoft.com/office/officeart/2005/8/layout/hierarchy3"/>
    <dgm:cxn modelId="{D552C06F-AEE4-4447-8FEC-1C581251B8FD}" type="presParOf" srcId="{904F3033-6714-4718-9E0B-F4EDED19E543}" destId="{CFB5B9EA-E2AC-404D-89B3-4E6DBA03E7AC}" srcOrd="1" destOrd="0" presId="urn:microsoft.com/office/officeart/2005/8/layout/hierarchy3"/>
    <dgm:cxn modelId="{979276A0-1D81-449E-B31F-44D28E4E68DC}" type="presParOf" srcId="{7B739188-AB34-4972-A58C-F08071E36562}" destId="{8CB4ACC0-F142-41C4-AA3D-B17A012190A4}" srcOrd="1" destOrd="0" presId="urn:microsoft.com/office/officeart/2005/8/layout/hierarchy3"/>
    <dgm:cxn modelId="{7E3A474A-31D4-48C2-8B98-2685AC998E8E}" type="presParOf" srcId="{8CB4ACC0-F142-41C4-AA3D-B17A012190A4}" destId="{B2CE2BC7-EF01-499F-AD26-538421EFCB68}" srcOrd="0" destOrd="0" presId="urn:microsoft.com/office/officeart/2005/8/layout/hierarchy3"/>
    <dgm:cxn modelId="{4C09B926-1CD6-40D0-8AD5-393B7A732A7E}" type="presParOf" srcId="{8CB4ACC0-F142-41C4-AA3D-B17A012190A4}" destId="{E3E5BC7F-63D7-4754-8B10-E5D2BD208786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C938D40-751B-4FB3-8FCA-9EA148726EBB}" type="doc">
      <dgm:prSet loTypeId="urn:microsoft.com/office/officeart/2005/8/layout/vList5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8F8EBCF0-B4C3-42C4-BE08-0D13DFB7B248}">
      <dgm:prSet custT="1"/>
      <dgm:spPr/>
      <dgm:t>
        <a:bodyPr/>
        <a:lstStyle/>
        <a:p>
          <a:pPr algn="justLow" rtl="1"/>
          <a:r>
            <a:rPr lang="fa-IR" sz="1400" dirty="0" smtClean="0">
              <a:latin typeface="Arial Unicode MS" pitchFamily="34" charset="-128"/>
              <a:ea typeface="Arial Unicode MS" pitchFamily="34" charset="-128"/>
              <a:cs typeface="B Nazanin" pitchFamily="2" charset="-78"/>
            </a:rPr>
            <a:t>دیرش یک ورقۀ قرضۀ 20 ساله با نرخ کوپن 9 درصد و ثمر تا سررسید 6 درصد با دورۀ پرداخت 6 ماهه و ارزش اسمی 100 دلار چقدر برابر است با:</a:t>
          </a:r>
          <a:endParaRPr lang="en-US" sz="1400" dirty="0">
            <a:latin typeface="Arial Unicode MS" pitchFamily="34" charset="-128"/>
            <a:ea typeface="Arial Unicode MS" pitchFamily="34" charset="-128"/>
            <a:cs typeface="B Nazanin" pitchFamily="2" charset="-78"/>
          </a:endParaRPr>
        </a:p>
      </dgm:t>
    </dgm:pt>
    <dgm:pt modelId="{BFC4DFD7-CBE0-40AF-B0B9-52DBA2E3E033}" type="parTrans" cxnId="{195B6EF2-30F6-4C5C-816C-3C6705C1C323}">
      <dgm:prSet/>
      <dgm:spPr/>
      <dgm:t>
        <a:bodyPr/>
        <a:lstStyle/>
        <a:p>
          <a:pPr algn="justLow"/>
          <a:endParaRPr lang="en-US" sz="1400">
            <a:latin typeface="Arial Unicode MS" pitchFamily="34" charset="-128"/>
            <a:ea typeface="Arial Unicode MS" pitchFamily="34" charset="-128"/>
            <a:cs typeface="B Nazanin" pitchFamily="2" charset="-78"/>
          </a:endParaRPr>
        </a:p>
      </dgm:t>
    </dgm:pt>
    <dgm:pt modelId="{E8DBCDFE-9DBC-4529-B6DD-F2EEA42E4CB4}" type="sibTrans" cxnId="{195B6EF2-30F6-4C5C-816C-3C6705C1C323}">
      <dgm:prSet/>
      <dgm:spPr/>
      <dgm:t>
        <a:bodyPr/>
        <a:lstStyle/>
        <a:p>
          <a:pPr algn="justLow"/>
          <a:endParaRPr lang="en-US" sz="1400">
            <a:latin typeface="Arial Unicode MS" pitchFamily="34" charset="-128"/>
            <a:ea typeface="Arial Unicode MS" pitchFamily="34" charset="-128"/>
            <a:cs typeface="B Nazanin" pitchFamily="2" charset="-78"/>
          </a:endParaRPr>
        </a:p>
      </dgm:t>
    </dgm:pt>
    <dgm:pt modelId="{1FAC0CCB-857B-40AB-9E4C-4680E3E25704}">
      <dgm:prSet custT="1"/>
      <dgm:spPr/>
      <dgm:t>
        <a:bodyPr/>
        <a:lstStyle/>
        <a:p>
          <a:pPr algn="justLow" rtl="1"/>
          <a:endParaRPr lang="fa-IR" sz="1400" dirty="0">
            <a:latin typeface="Arial Unicode MS" pitchFamily="34" charset="-128"/>
            <a:ea typeface="Arial Unicode MS" pitchFamily="34" charset="-128"/>
            <a:cs typeface="B Nazanin" pitchFamily="2" charset="-78"/>
          </a:endParaRPr>
        </a:p>
      </dgm:t>
    </dgm:pt>
    <dgm:pt modelId="{7842D34D-E254-44EB-B0D5-1A65583E94A7}" type="parTrans" cxnId="{8B031D09-2DB7-4FCD-B4C1-155D9E35A488}">
      <dgm:prSet/>
      <dgm:spPr/>
      <dgm:t>
        <a:bodyPr/>
        <a:lstStyle/>
        <a:p>
          <a:pPr algn="justLow"/>
          <a:endParaRPr lang="en-US" sz="1400">
            <a:latin typeface="Arial Unicode MS" pitchFamily="34" charset="-128"/>
            <a:ea typeface="Arial Unicode MS" pitchFamily="34" charset="-128"/>
            <a:cs typeface="B Nazanin" pitchFamily="2" charset="-78"/>
          </a:endParaRPr>
        </a:p>
      </dgm:t>
    </dgm:pt>
    <dgm:pt modelId="{FD191336-7E5A-4BEC-A030-16F6EC32F573}" type="sibTrans" cxnId="{8B031D09-2DB7-4FCD-B4C1-155D9E35A488}">
      <dgm:prSet/>
      <dgm:spPr/>
      <dgm:t>
        <a:bodyPr/>
        <a:lstStyle/>
        <a:p>
          <a:pPr algn="justLow"/>
          <a:endParaRPr lang="en-US" sz="1400">
            <a:latin typeface="Arial Unicode MS" pitchFamily="34" charset="-128"/>
            <a:ea typeface="Arial Unicode MS" pitchFamily="34" charset="-128"/>
            <a:cs typeface="B Nazanin" pitchFamily="2" charset="-78"/>
          </a:endParaRPr>
        </a:p>
      </dgm:t>
    </dgm:pt>
    <dgm:pt modelId="{CD88F894-B31B-4F63-B4BC-5C7560A76078}">
      <dgm:prSet custT="1"/>
      <dgm:spPr/>
      <dgm:t>
        <a:bodyPr/>
        <a:lstStyle/>
        <a:p>
          <a:pPr algn="justLow" rtl="1"/>
          <a:r>
            <a:rPr lang="fa-IR" sz="1400" dirty="0" smtClean="0">
              <a:latin typeface="Arial Unicode MS" pitchFamily="34" charset="-128"/>
              <a:ea typeface="Arial Unicode MS" pitchFamily="34" charset="-128"/>
              <a:cs typeface="B Nazanin" pitchFamily="2" charset="-78"/>
            </a:rPr>
            <a:t>اگر ثمر دفعتاً از 6 به 6.1 درصد افزایش یابد، درصد تقریبی تغییر قیمت برابر است با:</a:t>
          </a:r>
          <a:endParaRPr lang="en-US" sz="1400" dirty="0">
            <a:latin typeface="Arial Unicode MS" pitchFamily="34" charset="-128"/>
            <a:ea typeface="Arial Unicode MS" pitchFamily="34" charset="-128"/>
            <a:cs typeface="B Nazanin" pitchFamily="2" charset="-78"/>
          </a:endParaRPr>
        </a:p>
      </dgm:t>
    </dgm:pt>
    <dgm:pt modelId="{A1C90DA0-4D3A-4EAD-9A96-F9ECDD98FFC0}" type="parTrans" cxnId="{163D8C97-9CEE-4FAD-B41C-D0AFF18E16D9}">
      <dgm:prSet/>
      <dgm:spPr/>
      <dgm:t>
        <a:bodyPr/>
        <a:lstStyle/>
        <a:p>
          <a:pPr algn="justLow"/>
          <a:endParaRPr lang="en-US" sz="1400">
            <a:latin typeface="Arial Unicode MS" pitchFamily="34" charset="-128"/>
            <a:ea typeface="Arial Unicode MS" pitchFamily="34" charset="-128"/>
            <a:cs typeface="B Nazanin" pitchFamily="2" charset="-78"/>
          </a:endParaRPr>
        </a:p>
      </dgm:t>
    </dgm:pt>
    <dgm:pt modelId="{10B82BA9-A5F2-437A-9F16-39ECCACF8DE2}" type="sibTrans" cxnId="{163D8C97-9CEE-4FAD-B41C-D0AFF18E16D9}">
      <dgm:prSet/>
      <dgm:spPr/>
      <dgm:t>
        <a:bodyPr/>
        <a:lstStyle/>
        <a:p>
          <a:pPr algn="justLow"/>
          <a:endParaRPr lang="en-US" sz="1400">
            <a:latin typeface="Arial Unicode MS" pitchFamily="34" charset="-128"/>
            <a:ea typeface="Arial Unicode MS" pitchFamily="34" charset="-128"/>
            <a:cs typeface="B Nazanin" pitchFamily="2" charset="-78"/>
          </a:endParaRPr>
        </a:p>
      </dgm:t>
    </dgm:pt>
    <dgm:pt modelId="{5B520208-33BA-4D6C-BFB6-5CD15ECC4442}">
      <dgm:prSet custT="1"/>
      <dgm:spPr/>
      <dgm:t>
        <a:bodyPr/>
        <a:lstStyle/>
        <a:p>
          <a:pPr algn="justLow" rtl="1"/>
          <a:endParaRPr lang="fa-IR" sz="1400" dirty="0">
            <a:latin typeface="Arial Unicode MS" pitchFamily="34" charset="-128"/>
            <a:ea typeface="Arial Unicode MS" pitchFamily="34" charset="-128"/>
            <a:cs typeface="B Nazanin" pitchFamily="2" charset="-78"/>
          </a:endParaRPr>
        </a:p>
      </dgm:t>
    </dgm:pt>
    <dgm:pt modelId="{6A46F96D-8A75-4677-A80F-0814EABDEEF0}" type="parTrans" cxnId="{E75F5166-8655-4623-928C-9E73FE0EF4DE}">
      <dgm:prSet/>
      <dgm:spPr/>
      <dgm:t>
        <a:bodyPr/>
        <a:lstStyle/>
        <a:p>
          <a:pPr algn="justLow"/>
          <a:endParaRPr lang="en-US" sz="1400">
            <a:latin typeface="Arial Unicode MS" pitchFamily="34" charset="-128"/>
            <a:ea typeface="Arial Unicode MS" pitchFamily="34" charset="-128"/>
            <a:cs typeface="B Nazanin" pitchFamily="2" charset="-78"/>
          </a:endParaRPr>
        </a:p>
      </dgm:t>
    </dgm:pt>
    <dgm:pt modelId="{BA55862B-A6FD-4CC4-8E4B-41CD720CD060}" type="sibTrans" cxnId="{E75F5166-8655-4623-928C-9E73FE0EF4DE}">
      <dgm:prSet/>
      <dgm:spPr/>
      <dgm:t>
        <a:bodyPr/>
        <a:lstStyle/>
        <a:p>
          <a:pPr algn="justLow"/>
          <a:endParaRPr lang="en-US" sz="1400">
            <a:latin typeface="Arial Unicode MS" pitchFamily="34" charset="-128"/>
            <a:ea typeface="Arial Unicode MS" pitchFamily="34" charset="-128"/>
            <a:cs typeface="B Nazanin" pitchFamily="2" charset="-78"/>
          </a:endParaRPr>
        </a:p>
      </dgm:t>
    </dgm:pt>
    <dgm:pt modelId="{EA02DACE-3E15-4156-A61B-2FEE2545576B}">
      <dgm:prSet custT="1"/>
      <dgm:spPr/>
      <dgm:t>
        <a:bodyPr/>
        <a:lstStyle/>
        <a:p>
          <a:pPr algn="justLow" rtl="1"/>
          <a:r>
            <a:rPr lang="fa-IR" sz="1400" dirty="0" smtClean="0">
              <a:latin typeface="Arial Unicode MS" pitchFamily="34" charset="-128"/>
              <a:ea typeface="Arial Unicode MS" pitchFamily="34" charset="-128"/>
              <a:cs typeface="B Nazanin" pitchFamily="2" charset="-78"/>
            </a:rPr>
            <a:t>اگر ثمر دفعتاً از 6 به 5.9 درصد کاهش یابد، درصد تقریبی تغییر قیمت برابر است با:</a:t>
          </a:r>
          <a:endParaRPr lang="en-US" sz="1400" dirty="0">
            <a:latin typeface="Arial Unicode MS" pitchFamily="34" charset="-128"/>
            <a:ea typeface="Arial Unicode MS" pitchFamily="34" charset="-128"/>
            <a:cs typeface="B Nazanin" pitchFamily="2" charset="-78"/>
          </a:endParaRPr>
        </a:p>
      </dgm:t>
    </dgm:pt>
    <dgm:pt modelId="{61DD7F2C-636B-4DDA-BC1E-954344F7F990}" type="parTrans" cxnId="{3ADBC5CD-98A7-4338-AB3C-8EB98DDDC72B}">
      <dgm:prSet/>
      <dgm:spPr/>
      <dgm:t>
        <a:bodyPr/>
        <a:lstStyle/>
        <a:p>
          <a:pPr algn="justLow"/>
          <a:endParaRPr lang="en-US" sz="1400">
            <a:latin typeface="Arial Unicode MS" pitchFamily="34" charset="-128"/>
            <a:ea typeface="Arial Unicode MS" pitchFamily="34" charset="-128"/>
            <a:cs typeface="B Nazanin" pitchFamily="2" charset="-78"/>
          </a:endParaRPr>
        </a:p>
      </dgm:t>
    </dgm:pt>
    <dgm:pt modelId="{BC652941-76FA-4869-9634-1B0D06C6FD4E}" type="sibTrans" cxnId="{3ADBC5CD-98A7-4338-AB3C-8EB98DDDC72B}">
      <dgm:prSet/>
      <dgm:spPr/>
      <dgm:t>
        <a:bodyPr/>
        <a:lstStyle/>
        <a:p>
          <a:pPr algn="justLow"/>
          <a:endParaRPr lang="en-US" sz="1400">
            <a:latin typeface="Arial Unicode MS" pitchFamily="34" charset="-128"/>
            <a:ea typeface="Arial Unicode MS" pitchFamily="34" charset="-128"/>
            <a:cs typeface="B Nazanin" pitchFamily="2" charset="-78"/>
          </a:endParaRPr>
        </a:p>
      </dgm:t>
    </dgm:pt>
    <dgm:pt modelId="{0A9DA860-26AD-4375-A3C5-D9AD39410F11}">
      <dgm:prSet custT="1"/>
      <dgm:spPr/>
      <dgm:t>
        <a:bodyPr/>
        <a:lstStyle/>
        <a:p>
          <a:pPr algn="justLow" rtl="1"/>
          <a:endParaRPr lang="fa-IR" sz="1400" dirty="0">
            <a:latin typeface="Arial Unicode MS" pitchFamily="34" charset="-128"/>
            <a:ea typeface="Arial Unicode MS" pitchFamily="34" charset="-128"/>
            <a:cs typeface="B Nazanin" pitchFamily="2" charset="-78"/>
          </a:endParaRPr>
        </a:p>
      </dgm:t>
    </dgm:pt>
    <dgm:pt modelId="{9F03754F-F16F-47F0-8A05-46B6C8ABA5F0}" type="parTrans" cxnId="{AFA51C94-CAC5-4BC0-9F46-29592B63AA01}">
      <dgm:prSet/>
      <dgm:spPr/>
      <dgm:t>
        <a:bodyPr/>
        <a:lstStyle/>
        <a:p>
          <a:pPr algn="justLow"/>
          <a:endParaRPr lang="en-US" sz="1400">
            <a:latin typeface="Arial Unicode MS" pitchFamily="34" charset="-128"/>
            <a:ea typeface="Arial Unicode MS" pitchFamily="34" charset="-128"/>
            <a:cs typeface="B Nazanin" pitchFamily="2" charset="-78"/>
          </a:endParaRPr>
        </a:p>
      </dgm:t>
    </dgm:pt>
    <dgm:pt modelId="{1BDA6027-0860-496D-96B8-785B8D1DF8D9}" type="sibTrans" cxnId="{AFA51C94-CAC5-4BC0-9F46-29592B63AA01}">
      <dgm:prSet/>
      <dgm:spPr/>
      <dgm:t>
        <a:bodyPr/>
        <a:lstStyle/>
        <a:p>
          <a:pPr algn="justLow"/>
          <a:endParaRPr lang="en-US" sz="1400">
            <a:latin typeface="Arial Unicode MS" pitchFamily="34" charset="-128"/>
            <a:ea typeface="Arial Unicode MS" pitchFamily="34" charset="-128"/>
            <a:cs typeface="B Nazanin" pitchFamily="2" charset="-78"/>
          </a:endParaRPr>
        </a:p>
      </dgm:t>
    </dgm:pt>
    <dgm:pt modelId="{919737E3-98AB-406A-AB30-61E2B881BB98}" type="pres">
      <dgm:prSet presAssocID="{CC938D40-751B-4FB3-8FCA-9EA148726EB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0706F47-2D14-4E85-8448-250A229D5F21}" type="pres">
      <dgm:prSet presAssocID="{8F8EBCF0-B4C3-42C4-BE08-0D13DFB7B248}" presName="linNode" presStyleCnt="0"/>
      <dgm:spPr/>
    </dgm:pt>
    <dgm:pt modelId="{016038BB-F589-4AD6-A299-FE3EB9971664}" type="pres">
      <dgm:prSet presAssocID="{8F8EBCF0-B4C3-42C4-BE08-0D13DFB7B248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73AF3D-02A7-4E1B-A739-E1A1EE44F46F}" type="pres">
      <dgm:prSet presAssocID="{8F8EBCF0-B4C3-42C4-BE08-0D13DFB7B248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7E6FB8-7D3F-4A97-8688-7B04FF2C4695}" type="pres">
      <dgm:prSet presAssocID="{E8DBCDFE-9DBC-4529-B6DD-F2EEA42E4CB4}" presName="sp" presStyleCnt="0"/>
      <dgm:spPr/>
    </dgm:pt>
    <dgm:pt modelId="{841A48DA-2F0E-4559-B0F6-7767AE6EB222}" type="pres">
      <dgm:prSet presAssocID="{CD88F894-B31B-4F63-B4BC-5C7560A76078}" presName="linNode" presStyleCnt="0"/>
      <dgm:spPr/>
    </dgm:pt>
    <dgm:pt modelId="{FC54BBD6-5A43-4759-A874-969601F4BC08}" type="pres">
      <dgm:prSet presAssocID="{CD88F894-B31B-4F63-B4BC-5C7560A76078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9C90AD-2660-4708-894E-760F19C71CD4}" type="pres">
      <dgm:prSet presAssocID="{CD88F894-B31B-4F63-B4BC-5C7560A76078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55C74C-7B99-401E-8BE6-A78394890617}" type="pres">
      <dgm:prSet presAssocID="{10B82BA9-A5F2-437A-9F16-39ECCACF8DE2}" presName="sp" presStyleCnt="0"/>
      <dgm:spPr/>
    </dgm:pt>
    <dgm:pt modelId="{2647F2A2-F2C4-41E0-85FB-FEBC82FBE8CD}" type="pres">
      <dgm:prSet presAssocID="{EA02DACE-3E15-4156-A61B-2FEE2545576B}" presName="linNode" presStyleCnt="0"/>
      <dgm:spPr/>
    </dgm:pt>
    <dgm:pt modelId="{1F4ABF84-B5D1-44A9-BBCE-3CA6ADCB449B}" type="pres">
      <dgm:prSet presAssocID="{EA02DACE-3E15-4156-A61B-2FEE2545576B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5548B8-51F8-47CB-A600-15994CB91BCF}" type="pres">
      <dgm:prSet presAssocID="{EA02DACE-3E15-4156-A61B-2FEE2545576B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E90E172-CD76-4DD1-B5A4-2768128A02DC}" type="presOf" srcId="{CC938D40-751B-4FB3-8FCA-9EA148726EBB}" destId="{919737E3-98AB-406A-AB30-61E2B881BB98}" srcOrd="0" destOrd="0" presId="urn:microsoft.com/office/officeart/2005/8/layout/vList5"/>
    <dgm:cxn modelId="{B6CB5EEB-1AA9-4CCD-A560-A17DD9BD6D37}" type="presOf" srcId="{1FAC0CCB-857B-40AB-9E4C-4680E3E25704}" destId="{AD73AF3D-02A7-4E1B-A739-E1A1EE44F46F}" srcOrd="0" destOrd="0" presId="urn:microsoft.com/office/officeart/2005/8/layout/vList5"/>
    <dgm:cxn modelId="{3ADBC5CD-98A7-4338-AB3C-8EB98DDDC72B}" srcId="{CC938D40-751B-4FB3-8FCA-9EA148726EBB}" destId="{EA02DACE-3E15-4156-A61B-2FEE2545576B}" srcOrd="2" destOrd="0" parTransId="{61DD7F2C-636B-4DDA-BC1E-954344F7F990}" sibTransId="{BC652941-76FA-4869-9634-1B0D06C6FD4E}"/>
    <dgm:cxn modelId="{8B031D09-2DB7-4FCD-B4C1-155D9E35A488}" srcId="{8F8EBCF0-B4C3-42C4-BE08-0D13DFB7B248}" destId="{1FAC0CCB-857B-40AB-9E4C-4680E3E25704}" srcOrd="0" destOrd="0" parTransId="{7842D34D-E254-44EB-B0D5-1A65583E94A7}" sibTransId="{FD191336-7E5A-4BEC-A030-16F6EC32F573}"/>
    <dgm:cxn modelId="{195B6EF2-30F6-4C5C-816C-3C6705C1C323}" srcId="{CC938D40-751B-4FB3-8FCA-9EA148726EBB}" destId="{8F8EBCF0-B4C3-42C4-BE08-0D13DFB7B248}" srcOrd="0" destOrd="0" parTransId="{BFC4DFD7-CBE0-40AF-B0B9-52DBA2E3E033}" sibTransId="{E8DBCDFE-9DBC-4529-B6DD-F2EEA42E4CB4}"/>
    <dgm:cxn modelId="{E75F5166-8655-4623-928C-9E73FE0EF4DE}" srcId="{CD88F894-B31B-4F63-B4BC-5C7560A76078}" destId="{5B520208-33BA-4D6C-BFB6-5CD15ECC4442}" srcOrd="0" destOrd="0" parTransId="{6A46F96D-8A75-4677-A80F-0814EABDEEF0}" sibTransId="{BA55862B-A6FD-4CC4-8E4B-41CD720CD060}"/>
    <dgm:cxn modelId="{163D8C97-9CEE-4FAD-B41C-D0AFF18E16D9}" srcId="{CC938D40-751B-4FB3-8FCA-9EA148726EBB}" destId="{CD88F894-B31B-4F63-B4BC-5C7560A76078}" srcOrd="1" destOrd="0" parTransId="{A1C90DA0-4D3A-4EAD-9A96-F9ECDD98FFC0}" sibTransId="{10B82BA9-A5F2-437A-9F16-39ECCACF8DE2}"/>
    <dgm:cxn modelId="{E6F4335A-EF69-476E-BFEA-0ADBDE0DAC0F}" type="presOf" srcId="{0A9DA860-26AD-4375-A3C5-D9AD39410F11}" destId="{835548B8-51F8-47CB-A600-15994CB91BCF}" srcOrd="0" destOrd="0" presId="urn:microsoft.com/office/officeart/2005/8/layout/vList5"/>
    <dgm:cxn modelId="{FDA87496-C85F-4011-9499-E38A8843A532}" type="presOf" srcId="{8F8EBCF0-B4C3-42C4-BE08-0D13DFB7B248}" destId="{016038BB-F589-4AD6-A299-FE3EB9971664}" srcOrd="0" destOrd="0" presId="urn:microsoft.com/office/officeart/2005/8/layout/vList5"/>
    <dgm:cxn modelId="{925A9036-31DA-4E38-A6C8-5B2FC9FB20C9}" type="presOf" srcId="{5B520208-33BA-4D6C-BFB6-5CD15ECC4442}" destId="{979C90AD-2660-4708-894E-760F19C71CD4}" srcOrd="0" destOrd="0" presId="urn:microsoft.com/office/officeart/2005/8/layout/vList5"/>
    <dgm:cxn modelId="{15F7CC63-E9FB-4F7B-8C73-533F6B38F280}" type="presOf" srcId="{EA02DACE-3E15-4156-A61B-2FEE2545576B}" destId="{1F4ABF84-B5D1-44A9-BBCE-3CA6ADCB449B}" srcOrd="0" destOrd="0" presId="urn:microsoft.com/office/officeart/2005/8/layout/vList5"/>
    <dgm:cxn modelId="{AFA51C94-CAC5-4BC0-9F46-29592B63AA01}" srcId="{EA02DACE-3E15-4156-A61B-2FEE2545576B}" destId="{0A9DA860-26AD-4375-A3C5-D9AD39410F11}" srcOrd="0" destOrd="0" parTransId="{9F03754F-F16F-47F0-8A05-46B6C8ABA5F0}" sibTransId="{1BDA6027-0860-496D-96B8-785B8D1DF8D9}"/>
    <dgm:cxn modelId="{A0C759BB-0365-45C0-94DC-F219610ACAA9}" type="presOf" srcId="{CD88F894-B31B-4F63-B4BC-5C7560A76078}" destId="{FC54BBD6-5A43-4759-A874-969601F4BC08}" srcOrd="0" destOrd="0" presId="urn:microsoft.com/office/officeart/2005/8/layout/vList5"/>
    <dgm:cxn modelId="{B0A320BB-0699-4D28-AAF0-50E909F69979}" type="presParOf" srcId="{919737E3-98AB-406A-AB30-61E2B881BB98}" destId="{E0706F47-2D14-4E85-8448-250A229D5F21}" srcOrd="0" destOrd="0" presId="urn:microsoft.com/office/officeart/2005/8/layout/vList5"/>
    <dgm:cxn modelId="{CC75E6CC-6CE7-43F6-BFE3-2EBBEEC7870E}" type="presParOf" srcId="{E0706F47-2D14-4E85-8448-250A229D5F21}" destId="{016038BB-F589-4AD6-A299-FE3EB9971664}" srcOrd="0" destOrd="0" presId="urn:microsoft.com/office/officeart/2005/8/layout/vList5"/>
    <dgm:cxn modelId="{17B2D5B4-78F7-4003-A8EC-D374DF768060}" type="presParOf" srcId="{E0706F47-2D14-4E85-8448-250A229D5F21}" destId="{AD73AF3D-02A7-4E1B-A739-E1A1EE44F46F}" srcOrd="1" destOrd="0" presId="urn:microsoft.com/office/officeart/2005/8/layout/vList5"/>
    <dgm:cxn modelId="{F9D125C5-4356-4858-A60A-6660AD7E0B90}" type="presParOf" srcId="{919737E3-98AB-406A-AB30-61E2B881BB98}" destId="{297E6FB8-7D3F-4A97-8688-7B04FF2C4695}" srcOrd="1" destOrd="0" presId="urn:microsoft.com/office/officeart/2005/8/layout/vList5"/>
    <dgm:cxn modelId="{7944E594-48DD-4CA5-A0C3-CAB75F88874E}" type="presParOf" srcId="{919737E3-98AB-406A-AB30-61E2B881BB98}" destId="{841A48DA-2F0E-4559-B0F6-7767AE6EB222}" srcOrd="2" destOrd="0" presId="urn:microsoft.com/office/officeart/2005/8/layout/vList5"/>
    <dgm:cxn modelId="{87D24E3A-F0AA-4D23-AABD-C3BA1D9DD240}" type="presParOf" srcId="{841A48DA-2F0E-4559-B0F6-7767AE6EB222}" destId="{FC54BBD6-5A43-4759-A874-969601F4BC08}" srcOrd="0" destOrd="0" presId="urn:microsoft.com/office/officeart/2005/8/layout/vList5"/>
    <dgm:cxn modelId="{44B559B5-DA34-407B-8AFD-05AF3D4918B8}" type="presParOf" srcId="{841A48DA-2F0E-4559-B0F6-7767AE6EB222}" destId="{979C90AD-2660-4708-894E-760F19C71CD4}" srcOrd="1" destOrd="0" presId="urn:microsoft.com/office/officeart/2005/8/layout/vList5"/>
    <dgm:cxn modelId="{60144720-82FC-421E-A7FC-16C4DC0FB49C}" type="presParOf" srcId="{919737E3-98AB-406A-AB30-61E2B881BB98}" destId="{6855C74C-7B99-401E-8BE6-A78394890617}" srcOrd="3" destOrd="0" presId="urn:microsoft.com/office/officeart/2005/8/layout/vList5"/>
    <dgm:cxn modelId="{3AE5D145-EEA2-49EF-9BE3-50E258902688}" type="presParOf" srcId="{919737E3-98AB-406A-AB30-61E2B881BB98}" destId="{2647F2A2-F2C4-41E0-85FB-FEBC82FBE8CD}" srcOrd="4" destOrd="0" presId="urn:microsoft.com/office/officeart/2005/8/layout/vList5"/>
    <dgm:cxn modelId="{1FB7A008-619A-4A94-999E-A0599C295801}" type="presParOf" srcId="{2647F2A2-F2C4-41E0-85FB-FEBC82FBE8CD}" destId="{1F4ABF84-B5D1-44A9-BBCE-3CA6ADCB449B}" srcOrd="0" destOrd="0" presId="urn:microsoft.com/office/officeart/2005/8/layout/vList5"/>
    <dgm:cxn modelId="{3EFA7F6B-B854-408B-B121-F7535977AFC0}" type="presParOf" srcId="{2647F2A2-F2C4-41E0-85FB-FEBC82FBE8CD}" destId="{835548B8-51F8-47CB-A600-15994CB91BC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762AC4B-318A-4B57-A392-2EB52ACB6D35}" type="doc">
      <dgm:prSet loTypeId="urn:microsoft.com/office/officeart/2005/8/layout/hList1" loCatId="list" qsTypeId="urn:microsoft.com/office/officeart/2005/8/quickstyle/3d7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5B791DE-6CCE-44AA-87C3-1AF635054AAE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زمانی که تغییرات بزرگی در ثمر ایجاد می‌شود؛ دیرش تقریب مناسبی از درصد تغییرات قیمت ورق قرضه به‌دست نمی‌دهد. </a:t>
          </a:r>
          <a:endParaRPr lang="fa-IR" dirty="0">
            <a:cs typeface="B Zar" pitchFamily="2" charset="-78"/>
          </a:endParaRPr>
        </a:p>
      </dgm:t>
    </dgm:pt>
    <dgm:pt modelId="{3D3D0703-3ABC-4A68-A9F8-8B6BEBBF42E6}" type="parTrans" cxnId="{34DBAFFB-4122-47D3-94AB-2E715F20595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5445E408-5F4A-4975-9C89-A220B70C0C86}" type="sibTrans" cxnId="{34DBAFFB-4122-47D3-94AB-2E715F20595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A65EFDBF-16CD-453F-97A9-D5EB7631DEDE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زمانی که ثمر افزایش می‌یابد، دیرش تغییرات قیمت را بیش از اندازه برآورد می‌کند.</a:t>
          </a:r>
          <a:endParaRPr lang="en-US" dirty="0">
            <a:cs typeface="B Zar" pitchFamily="2" charset="-78"/>
          </a:endParaRPr>
        </a:p>
      </dgm:t>
    </dgm:pt>
    <dgm:pt modelId="{0A370354-953B-4BBE-8DAE-EF5D70C4E679}" type="parTrans" cxnId="{4FC89301-5280-4AD1-BFFD-1D7D2B4EFE4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5638D54F-E5CA-4285-B53F-F92F5A2D7098}" type="sibTrans" cxnId="{4FC89301-5280-4AD1-BFFD-1D7D2B4EFE4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7A9EE8A-7FCA-4020-B31C-FD42512B07E5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زمانی که ثمر کاهش می‌یابد، دیرش تغییرات قیمت را کمتر از اندازه برآورد می‌کند.</a:t>
          </a:r>
          <a:endParaRPr lang="en-US" dirty="0">
            <a:cs typeface="B Zar" pitchFamily="2" charset="-78"/>
          </a:endParaRPr>
        </a:p>
      </dgm:t>
    </dgm:pt>
    <dgm:pt modelId="{A67E9ADD-6E55-46C5-B123-66D523CD37A6}" type="parTrans" cxnId="{1D521377-91E3-40A0-A1EA-78FA71FC38B9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96CDA9FF-FC45-400D-9F66-91D66BB961A7}" type="sibTrans" cxnId="{1D521377-91E3-40A0-A1EA-78FA71FC38B9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1501B1B-62F1-4758-B906-967B5D92D383}" type="pres">
      <dgm:prSet presAssocID="{7762AC4B-318A-4B57-A392-2EB52ACB6D3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064B07F-2762-4791-9258-1636A44D39A3}" type="pres">
      <dgm:prSet presAssocID="{95B791DE-6CCE-44AA-87C3-1AF635054AAE}" presName="composite" presStyleCnt="0"/>
      <dgm:spPr/>
    </dgm:pt>
    <dgm:pt modelId="{56DA2A32-7FD5-4315-82FE-F02E328E051D}" type="pres">
      <dgm:prSet presAssocID="{95B791DE-6CCE-44AA-87C3-1AF635054AAE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9225D8-F412-4B5B-8AF2-0D333D4CA654}" type="pres">
      <dgm:prSet presAssocID="{95B791DE-6CCE-44AA-87C3-1AF635054AAE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F532C1F-682C-4561-AE65-038516FDBB41}" type="presOf" srcId="{A65EFDBF-16CD-453F-97A9-D5EB7631DEDE}" destId="{859225D8-F412-4B5B-8AF2-0D333D4CA654}" srcOrd="0" destOrd="0" presId="urn:microsoft.com/office/officeart/2005/8/layout/hList1"/>
    <dgm:cxn modelId="{410E2B7B-6230-40D6-BAF0-81BF486B120D}" type="presOf" srcId="{C7A9EE8A-7FCA-4020-B31C-FD42512B07E5}" destId="{859225D8-F412-4B5B-8AF2-0D333D4CA654}" srcOrd="0" destOrd="1" presId="urn:microsoft.com/office/officeart/2005/8/layout/hList1"/>
    <dgm:cxn modelId="{1D521377-91E3-40A0-A1EA-78FA71FC38B9}" srcId="{95B791DE-6CCE-44AA-87C3-1AF635054AAE}" destId="{C7A9EE8A-7FCA-4020-B31C-FD42512B07E5}" srcOrd="1" destOrd="0" parTransId="{A67E9ADD-6E55-46C5-B123-66D523CD37A6}" sibTransId="{96CDA9FF-FC45-400D-9F66-91D66BB961A7}"/>
    <dgm:cxn modelId="{4FC89301-5280-4AD1-BFFD-1D7D2B4EFE4D}" srcId="{95B791DE-6CCE-44AA-87C3-1AF635054AAE}" destId="{A65EFDBF-16CD-453F-97A9-D5EB7631DEDE}" srcOrd="0" destOrd="0" parTransId="{0A370354-953B-4BBE-8DAE-EF5D70C4E679}" sibTransId="{5638D54F-E5CA-4285-B53F-F92F5A2D7098}"/>
    <dgm:cxn modelId="{32EE68EF-1A17-4CED-9A21-33CA89B991F4}" type="presOf" srcId="{7762AC4B-318A-4B57-A392-2EB52ACB6D35}" destId="{B1501B1B-62F1-4758-B906-967B5D92D383}" srcOrd="0" destOrd="0" presId="urn:microsoft.com/office/officeart/2005/8/layout/hList1"/>
    <dgm:cxn modelId="{34DBAFFB-4122-47D3-94AB-2E715F20595D}" srcId="{7762AC4B-318A-4B57-A392-2EB52ACB6D35}" destId="{95B791DE-6CCE-44AA-87C3-1AF635054AAE}" srcOrd="0" destOrd="0" parTransId="{3D3D0703-3ABC-4A68-A9F8-8B6BEBBF42E6}" sibTransId="{5445E408-5F4A-4975-9C89-A220B70C0C86}"/>
    <dgm:cxn modelId="{B2A50EF0-F4B1-4A62-8F62-C8442019BF08}" type="presOf" srcId="{95B791DE-6CCE-44AA-87C3-1AF635054AAE}" destId="{56DA2A32-7FD5-4315-82FE-F02E328E051D}" srcOrd="0" destOrd="0" presId="urn:microsoft.com/office/officeart/2005/8/layout/hList1"/>
    <dgm:cxn modelId="{60196991-1A5B-4578-8856-8A8B1822016D}" type="presParOf" srcId="{B1501B1B-62F1-4758-B906-967B5D92D383}" destId="{D064B07F-2762-4791-9258-1636A44D39A3}" srcOrd="0" destOrd="0" presId="urn:microsoft.com/office/officeart/2005/8/layout/hList1"/>
    <dgm:cxn modelId="{36771A8B-033F-4F08-80C2-622E7C88D096}" type="presParOf" srcId="{D064B07F-2762-4791-9258-1636A44D39A3}" destId="{56DA2A32-7FD5-4315-82FE-F02E328E051D}" srcOrd="0" destOrd="0" presId="urn:microsoft.com/office/officeart/2005/8/layout/hList1"/>
    <dgm:cxn modelId="{9D91FCBC-DE65-4CE9-81DD-3ACAA14D7481}" type="presParOf" srcId="{D064B07F-2762-4791-9258-1636A44D39A3}" destId="{859225D8-F412-4B5B-8AF2-0D333D4CA65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B71841E-BF45-4A18-AB6F-AFFCDFB7D72D}" type="doc">
      <dgm:prSet loTypeId="urn:microsoft.com/office/officeart/2005/8/layout/vList5" loCatId="list" qsTypeId="urn:microsoft.com/office/officeart/2005/8/quickstyle/3d1" qsCatId="3D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7306D776-30B0-4087-ADE7-842A3671EDDA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دیرش اثر انحنای تابع قیمت ورق قرضه را بر تغییرات قیمت آن لحاظ نمی‌کند.</a:t>
          </a:r>
          <a:endParaRPr lang="en-US" dirty="0">
            <a:cs typeface="B Zar" pitchFamily="2" charset="-78"/>
          </a:endParaRPr>
        </a:p>
      </dgm:t>
    </dgm:pt>
    <dgm:pt modelId="{CFCFDDA7-2575-4455-A04A-AE37139EF9B5}" type="parTrans" cxnId="{26D36D07-D33C-4A18-A2A3-9C1677E42E5A}">
      <dgm:prSet/>
      <dgm:spPr/>
      <dgm:t>
        <a:bodyPr/>
        <a:lstStyle/>
        <a:p>
          <a:pPr algn="justLow"/>
          <a:endParaRPr lang="en-US">
            <a:cs typeface="B Zar" pitchFamily="2" charset="-78"/>
          </a:endParaRPr>
        </a:p>
      </dgm:t>
    </dgm:pt>
    <dgm:pt modelId="{44C71452-91A6-4E87-849D-3C2B0DB59178}" type="sibTrans" cxnId="{26D36D07-D33C-4A18-A2A3-9C1677E42E5A}">
      <dgm:prSet/>
      <dgm:spPr/>
      <dgm:t>
        <a:bodyPr/>
        <a:lstStyle/>
        <a:p>
          <a:pPr algn="justLow"/>
          <a:endParaRPr lang="en-US">
            <a:cs typeface="B Zar" pitchFamily="2" charset="-78"/>
          </a:endParaRPr>
        </a:p>
      </dgm:t>
    </dgm:pt>
    <dgm:pt modelId="{4F91B04A-A676-4DA6-BE8F-94BF90FEB38F}">
      <dgm:prSet/>
      <dgm:spPr/>
      <dgm:t>
        <a:bodyPr/>
        <a:lstStyle/>
        <a:p>
          <a:pPr algn="justLow" rtl="1"/>
          <a:endParaRPr lang="en-US" dirty="0">
            <a:cs typeface="B Zar" pitchFamily="2" charset="-78"/>
          </a:endParaRPr>
        </a:p>
      </dgm:t>
    </dgm:pt>
    <dgm:pt modelId="{16F92A87-442C-4FA0-9CDA-C3958A8F6DB2}" type="parTrans" cxnId="{317384AC-A31E-473F-9466-5B2337442265}">
      <dgm:prSet/>
      <dgm:spPr/>
      <dgm:t>
        <a:bodyPr/>
        <a:lstStyle/>
        <a:p>
          <a:pPr algn="justLow"/>
          <a:endParaRPr lang="en-US">
            <a:cs typeface="B Zar" pitchFamily="2" charset="-78"/>
          </a:endParaRPr>
        </a:p>
      </dgm:t>
    </dgm:pt>
    <dgm:pt modelId="{3AF94E99-7074-4D98-80F7-D010C28C5044}" type="sibTrans" cxnId="{317384AC-A31E-473F-9466-5B2337442265}">
      <dgm:prSet/>
      <dgm:spPr/>
      <dgm:t>
        <a:bodyPr/>
        <a:lstStyle/>
        <a:p>
          <a:pPr algn="justLow"/>
          <a:endParaRPr lang="en-US">
            <a:cs typeface="B Zar" pitchFamily="2" charset="-78"/>
          </a:endParaRPr>
        </a:p>
      </dgm:t>
    </dgm:pt>
    <dgm:pt modelId="{8E53DCE6-5C4B-466F-A9CB-E5B69754F0C9}" type="pres">
      <dgm:prSet presAssocID="{5B71841E-BF45-4A18-AB6F-AFFCDFB7D72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F4462BD-0F32-4913-903B-7673990BB498}" type="pres">
      <dgm:prSet presAssocID="{7306D776-30B0-4087-ADE7-842A3671EDDA}" presName="linNode" presStyleCnt="0"/>
      <dgm:spPr/>
    </dgm:pt>
    <dgm:pt modelId="{FAAEEC33-5CA9-41DB-B2C3-733A39997087}" type="pres">
      <dgm:prSet presAssocID="{7306D776-30B0-4087-ADE7-842A3671EDDA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7EB769-ABFD-4EA7-BFAA-F393FAA5038B}" type="pres">
      <dgm:prSet presAssocID="{7306D776-30B0-4087-ADE7-842A3671EDDA}" presName="descendantText" presStyleLbl="alignAccFollowNode1" presStyleIdx="0" presStyleCnt="1" custScaleY="125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6D36D07-D33C-4A18-A2A3-9C1677E42E5A}" srcId="{5B71841E-BF45-4A18-AB6F-AFFCDFB7D72D}" destId="{7306D776-30B0-4087-ADE7-842A3671EDDA}" srcOrd="0" destOrd="0" parTransId="{CFCFDDA7-2575-4455-A04A-AE37139EF9B5}" sibTransId="{44C71452-91A6-4E87-849D-3C2B0DB59178}"/>
    <dgm:cxn modelId="{CF35CACC-73BB-4C50-B97A-71C17E95FBA6}" type="presOf" srcId="{4F91B04A-A676-4DA6-BE8F-94BF90FEB38F}" destId="{C87EB769-ABFD-4EA7-BFAA-F393FAA5038B}" srcOrd="0" destOrd="0" presId="urn:microsoft.com/office/officeart/2005/8/layout/vList5"/>
    <dgm:cxn modelId="{281657AE-9176-4A5E-B33A-A53C5ADEBDB0}" type="presOf" srcId="{7306D776-30B0-4087-ADE7-842A3671EDDA}" destId="{FAAEEC33-5CA9-41DB-B2C3-733A39997087}" srcOrd="0" destOrd="0" presId="urn:microsoft.com/office/officeart/2005/8/layout/vList5"/>
    <dgm:cxn modelId="{317384AC-A31E-473F-9466-5B2337442265}" srcId="{7306D776-30B0-4087-ADE7-842A3671EDDA}" destId="{4F91B04A-A676-4DA6-BE8F-94BF90FEB38F}" srcOrd="0" destOrd="0" parTransId="{16F92A87-442C-4FA0-9CDA-C3958A8F6DB2}" sibTransId="{3AF94E99-7074-4D98-80F7-D010C28C5044}"/>
    <dgm:cxn modelId="{64BFB336-5B4B-4C0F-9B3A-F287B2BCEA03}" type="presOf" srcId="{5B71841E-BF45-4A18-AB6F-AFFCDFB7D72D}" destId="{8E53DCE6-5C4B-466F-A9CB-E5B69754F0C9}" srcOrd="0" destOrd="0" presId="urn:microsoft.com/office/officeart/2005/8/layout/vList5"/>
    <dgm:cxn modelId="{F11FA841-9B0E-4E1C-A961-E6473D16203D}" type="presParOf" srcId="{8E53DCE6-5C4B-466F-A9CB-E5B69754F0C9}" destId="{0F4462BD-0F32-4913-903B-7673990BB498}" srcOrd="0" destOrd="0" presId="urn:microsoft.com/office/officeart/2005/8/layout/vList5"/>
    <dgm:cxn modelId="{16D0BEBB-D8E5-48EA-A229-E0D308FE7054}" type="presParOf" srcId="{0F4462BD-0F32-4913-903B-7673990BB498}" destId="{FAAEEC33-5CA9-41DB-B2C3-733A39997087}" srcOrd="0" destOrd="0" presId="urn:microsoft.com/office/officeart/2005/8/layout/vList5"/>
    <dgm:cxn modelId="{B4FD56A7-6609-41DD-941F-2BE1FA0A99A0}" type="presParOf" srcId="{0F4462BD-0F32-4913-903B-7673990BB498}" destId="{C87EB769-ABFD-4EA7-BFAA-F393FAA5038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C2FC57A6-1789-404E-B490-4C65D3446EA2}" type="doc">
      <dgm:prSet loTypeId="urn:microsoft.com/office/officeart/2005/8/layout/list1" loCatId="list" qsTypeId="urn:microsoft.com/office/officeart/2005/8/quickstyle/3d2" qsCatId="3D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38171206-C9A3-4D6E-B8DB-24BFFE72369C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سری تیلور معادلۀ قیمت</a:t>
          </a:r>
          <a:endParaRPr lang="en-US" dirty="0">
            <a:cs typeface="B Zar" pitchFamily="2" charset="-78"/>
          </a:endParaRPr>
        </a:p>
      </dgm:t>
    </dgm:pt>
    <dgm:pt modelId="{C7EB42D6-DD5C-439B-B67A-25B4E33AB085}" type="parTrans" cxnId="{3BEC4145-2EA8-4E81-936D-E7B2A2C3A082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D38F6A3-A464-4FD8-AF4C-F8A6FD25AD36}" type="sibTrans" cxnId="{3BEC4145-2EA8-4E81-936D-E7B2A2C3A082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9AA6B4C9-EFC7-4B11-863D-180A06E69A17}">
      <dgm:prSet/>
      <dgm:spPr/>
      <dgm:t>
        <a:bodyPr/>
        <a:lstStyle/>
        <a:p>
          <a:pPr rtl="1"/>
          <a:endParaRPr lang="en-US" dirty="0">
            <a:cs typeface="B Zar" pitchFamily="2" charset="-78"/>
          </a:endParaRPr>
        </a:p>
      </dgm:t>
    </dgm:pt>
    <dgm:pt modelId="{3D8D92DC-E243-4874-9D6E-17D0CE2F8648}" type="parTrans" cxnId="{9E4E3E7C-816B-4B6A-B83A-485DBAC8012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338248D-1769-42C4-869A-182EA7082E22}" type="sibTrans" cxnId="{9E4E3E7C-816B-4B6A-B83A-485DBAC8012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5B9C83CC-41F3-4950-B7B0-9C0322257F63}">
      <dgm:prSet/>
      <dgm:spPr/>
      <dgm:t>
        <a:bodyPr/>
        <a:lstStyle/>
        <a:p>
          <a:pPr rtl="1"/>
          <a:endParaRPr lang="en-US" dirty="0">
            <a:cs typeface="B Zar" pitchFamily="2" charset="-78"/>
          </a:endParaRPr>
        </a:p>
      </dgm:t>
    </dgm:pt>
    <dgm:pt modelId="{8C160C2B-A930-489A-ABBD-AC8A466E14D2}" type="sibTrans" cxnId="{4F9A1961-F5ED-4DDB-95EE-5C33675459B3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50178A8-ED54-44F9-8243-3C5C24626A05}" type="parTrans" cxnId="{4F9A1961-F5ED-4DDB-95EE-5C33675459B3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87A8D5DD-ACDA-4CDE-9158-07AF5720CA83}" type="pres">
      <dgm:prSet presAssocID="{C2FC57A6-1789-404E-B490-4C65D3446EA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0C34DF8-B74B-49ED-B2FF-3E62F081A9C5}" type="pres">
      <dgm:prSet presAssocID="{38171206-C9A3-4D6E-B8DB-24BFFE72369C}" presName="parentLin" presStyleCnt="0"/>
      <dgm:spPr/>
    </dgm:pt>
    <dgm:pt modelId="{4B62030B-3C2E-4E2F-B986-175410537CC4}" type="pres">
      <dgm:prSet presAssocID="{38171206-C9A3-4D6E-B8DB-24BFFE72369C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CD8DC364-5DFE-4E3B-9FCD-6D483FA573FD}" type="pres">
      <dgm:prSet presAssocID="{38171206-C9A3-4D6E-B8DB-24BFFE72369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A2DA83-E600-44C6-A4E9-2085827684F3}" type="pres">
      <dgm:prSet presAssocID="{38171206-C9A3-4D6E-B8DB-24BFFE72369C}" presName="negativeSpace" presStyleCnt="0"/>
      <dgm:spPr/>
    </dgm:pt>
    <dgm:pt modelId="{C711AB0D-16E5-4E67-80ED-B5C6200F9D36}" type="pres">
      <dgm:prSet presAssocID="{38171206-C9A3-4D6E-B8DB-24BFFE72369C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41DB525-6274-4A03-B32C-628845905313}" type="presOf" srcId="{9AA6B4C9-EFC7-4B11-863D-180A06E69A17}" destId="{C711AB0D-16E5-4E67-80ED-B5C6200F9D36}" srcOrd="0" destOrd="0" presId="urn:microsoft.com/office/officeart/2005/8/layout/list1"/>
    <dgm:cxn modelId="{4F9A1961-F5ED-4DDB-95EE-5C33675459B3}" srcId="{38171206-C9A3-4D6E-B8DB-24BFFE72369C}" destId="{5B9C83CC-41F3-4950-B7B0-9C0322257F63}" srcOrd="1" destOrd="0" parTransId="{250178A8-ED54-44F9-8243-3C5C24626A05}" sibTransId="{8C160C2B-A930-489A-ABBD-AC8A466E14D2}"/>
    <dgm:cxn modelId="{3BEC4145-2EA8-4E81-936D-E7B2A2C3A082}" srcId="{C2FC57A6-1789-404E-B490-4C65D3446EA2}" destId="{38171206-C9A3-4D6E-B8DB-24BFFE72369C}" srcOrd="0" destOrd="0" parTransId="{C7EB42D6-DD5C-439B-B67A-25B4E33AB085}" sibTransId="{4D38F6A3-A464-4FD8-AF4C-F8A6FD25AD36}"/>
    <dgm:cxn modelId="{A516D4EB-56E5-484A-BDF6-520617524B90}" type="presOf" srcId="{5B9C83CC-41F3-4950-B7B0-9C0322257F63}" destId="{C711AB0D-16E5-4E67-80ED-B5C6200F9D36}" srcOrd="0" destOrd="1" presId="urn:microsoft.com/office/officeart/2005/8/layout/list1"/>
    <dgm:cxn modelId="{E0AE3314-2FC3-4621-B158-8CD6D63D7688}" type="presOf" srcId="{C2FC57A6-1789-404E-B490-4C65D3446EA2}" destId="{87A8D5DD-ACDA-4CDE-9158-07AF5720CA83}" srcOrd="0" destOrd="0" presId="urn:microsoft.com/office/officeart/2005/8/layout/list1"/>
    <dgm:cxn modelId="{B2AC7877-B896-49A5-BC92-58E5DDF3B6D0}" type="presOf" srcId="{38171206-C9A3-4D6E-B8DB-24BFFE72369C}" destId="{CD8DC364-5DFE-4E3B-9FCD-6D483FA573FD}" srcOrd="1" destOrd="0" presId="urn:microsoft.com/office/officeart/2005/8/layout/list1"/>
    <dgm:cxn modelId="{62F716E3-4EAE-46BE-B6DA-B5EBAB71B64D}" type="presOf" srcId="{38171206-C9A3-4D6E-B8DB-24BFFE72369C}" destId="{4B62030B-3C2E-4E2F-B986-175410537CC4}" srcOrd="0" destOrd="0" presId="urn:microsoft.com/office/officeart/2005/8/layout/list1"/>
    <dgm:cxn modelId="{9E4E3E7C-816B-4B6A-B83A-485DBAC8012B}" srcId="{38171206-C9A3-4D6E-B8DB-24BFFE72369C}" destId="{9AA6B4C9-EFC7-4B11-863D-180A06E69A17}" srcOrd="0" destOrd="0" parTransId="{3D8D92DC-E243-4874-9D6E-17D0CE2F8648}" sibTransId="{2338248D-1769-42C4-869A-182EA7082E22}"/>
    <dgm:cxn modelId="{B4643CFF-CE25-4715-8262-E7B73EDCEF30}" type="presParOf" srcId="{87A8D5DD-ACDA-4CDE-9158-07AF5720CA83}" destId="{40C34DF8-B74B-49ED-B2FF-3E62F081A9C5}" srcOrd="0" destOrd="0" presId="urn:microsoft.com/office/officeart/2005/8/layout/list1"/>
    <dgm:cxn modelId="{B20C0B95-E81B-495B-8AF8-585135D6E140}" type="presParOf" srcId="{40C34DF8-B74B-49ED-B2FF-3E62F081A9C5}" destId="{4B62030B-3C2E-4E2F-B986-175410537CC4}" srcOrd="0" destOrd="0" presId="urn:microsoft.com/office/officeart/2005/8/layout/list1"/>
    <dgm:cxn modelId="{5FACEA1D-6661-46F7-A773-21C4B5FEFDA1}" type="presParOf" srcId="{40C34DF8-B74B-49ED-B2FF-3E62F081A9C5}" destId="{CD8DC364-5DFE-4E3B-9FCD-6D483FA573FD}" srcOrd="1" destOrd="0" presId="urn:microsoft.com/office/officeart/2005/8/layout/list1"/>
    <dgm:cxn modelId="{A6F8A0C0-57F0-4756-8FBF-F0B1664406B3}" type="presParOf" srcId="{87A8D5DD-ACDA-4CDE-9158-07AF5720CA83}" destId="{85A2DA83-E600-44C6-A4E9-2085827684F3}" srcOrd="1" destOrd="0" presId="urn:microsoft.com/office/officeart/2005/8/layout/list1"/>
    <dgm:cxn modelId="{8BE98357-C288-431D-840D-129334C2C4F6}" type="presParOf" srcId="{87A8D5DD-ACDA-4CDE-9158-07AF5720CA83}" destId="{C711AB0D-16E5-4E67-80ED-B5C6200F9D36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BDF59251-E333-4847-B882-D5E2A32344D8}" type="doc">
      <dgm:prSet loTypeId="urn:microsoft.com/office/officeart/2005/8/layout/vList2" loCatId="list" qsTypeId="urn:microsoft.com/office/officeart/2005/8/quickstyle/3d1" qsCatId="3D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72963740-0134-42FF-8E43-012FDF715153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تحدب حاصل تقسیم "مشتق دوم معادلۀ قیمت نسبت به ثمر" بر قیمت ورق قرضه است: </a:t>
          </a:r>
          <a:endParaRPr lang="en-US" dirty="0">
            <a:cs typeface="B Zar" pitchFamily="2" charset="-78"/>
          </a:endParaRPr>
        </a:p>
      </dgm:t>
    </dgm:pt>
    <dgm:pt modelId="{404FCA9C-F55C-4C63-920D-79E51BF30569}" type="parTrans" cxnId="{E823EBEA-E0E4-41E5-AE14-7DB4FD05CA65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948F1632-CDA8-444D-B192-59B36CF9ECE5}" type="sibTrans" cxnId="{E823EBEA-E0E4-41E5-AE14-7DB4FD05CA65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9D2D93A1-BF8D-4CE4-B32A-0C9D912B6EFB}">
      <dgm:prSet/>
      <dgm:spPr/>
      <dgm:t>
        <a:bodyPr/>
        <a:lstStyle/>
        <a:p>
          <a:pPr rtl="1"/>
          <a:endParaRPr lang="en-US" dirty="0">
            <a:cs typeface="B Zar" pitchFamily="2" charset="-78"/>
          </a:endParaRPr>
        </a:p>
      </dgm:t>
    </dgm:pt>
    <dgm:pt modelId="{287D2142-835C-4B3D-83D5-C2D16B592183}" type="parTrans" cxnId="{85840367-4A03-483B-A58D-793CD0D7350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069CA272-3B6A-444F-BEA8-1217F5BCFAF9}" type="sibTrans" cxnId="{85840367-4A03-483B-A58D-793CD0D7350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BEAC34F-D9B0-4549-9A49-4BD7971A3F54}" type="pres">
      <dgm:prSet presAssocID="{BDF59251-E333-4847-B882-D5E2A32344D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E2C154-77A7-4035-8024-8455498C910B}" type="pres">
      <dgm:prSet presAssocID="{72963740-0134-42FF-8E43-012FDF715153}" presName="parentText" presStyleLbl="node1" presStyleIdx="0" presStyleCnt="1" custLinFactNeighborX="-138" custLinFactNeighborY="-4350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D2A217-95EE-4F89-B452-2744AFECBB70}" type="pres">
      <dgm:prSet presAssocID="{72963740-0134-42FF-8E43-012FDF715153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5840367-4A03-483B-A58D-793CD0D73500}" srcId="{72963740-0134-42FF-8E43-012FDF715153}" destId="{9D2D93A1-BF8D-4CE4-B32A-0C9D912B6EFB}" srcOrd="0" destOrd="0" parTransId="{287D2142-835C-4B3D-83D5-C2D16B592183}" sibTransId="{069CA272-3B6A-444F-BEA8-1217F5BCFAF9}"/>
    <dgm:cxn modelId="{2C1DB1C8-D353-4D72-8E54-527B4340A149}" type="presOf" srcId="{9D2D93A1-BF8D-4CE4-B32A-0C9D912B6EFB}" destId="{0FD2A217-95EE-4F89-B452-2744AFECBB70}" srcOrd="0" destOrd="0" presId="urn:microsoft.com/office/officeart/2005/8/layout/vList2"/>
    <dgm:cxn modelId="{14158B00-DC41-40FF-AB3D-0B781A49C9A3}" type="presOf" srcId="{BDF59251-E333-4847-B882-D5E2A32344D8}" destId="{7BEAC34F-D9B0-4549-9A49-4BD7971A3F54}" srcOrd="0" destOrd="0" presId="urn:microsoft.com/office/officeart/2005/8/layout/vList2"/>
    <dgm:cxn modelId="{A9D53E48-E3A1-4BE9-80F3-0032CFE684EC}" type="presOf" srcId="{72963740-0134-42FF-8E43-012FDF715153}" destId="{45E2C154-77A7-4035-8024-8455498C910B}" srcOrd="0" destOrd="0" presId="urn:microsoft.com/office/officeart/2005/8/layout/vList2"/>
    <dgm:cxn modelId="{E823EBEA-E0E4-41E5-AE14-7DB4FD05CA65}" srcId="{BDF59251-E333-4847-B882-D5E2A32344D8}" destId="{72963740-0134-42FF-8E43-012FDF715153}" srcOrd="0" destOrd="0" parTransId="{404FCA9C-F55C-4C63-920D-79E51BF30569}" sibTransId="{948F1632-CDA8-444D-B192-59B36CF9ECE5}"/>
    <dgm:cxn modelId="{E9693CB7-4176-42E1-B190-DE99BB9B34B9}" type="presParOf" srcId="{7BEAC34F-D9B0-4549-9A49-4BD7971A3F54}" destId="{45E2C154-77A7-4035-8024-8455498C910B}" srcOrd="0" destOrd="0" presId="urn:microsoft.com/office/officeart/2005/8/layout/vList2"/>
    <dgm:cxn modelId="{3A69814D-DCFB-46C1-9CD3-30B11EF48C8B}" type="presParOf" srcId="{7BEAC34F-D9B0-4549-9A49-4BD7971A3F54}" destId="{0FD2A217-95EE-4F89-B452-2744AFECBB70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CC938D40-751B-4FB3-8FCA-9EA148726EBB}" type="doc">
      <dgm:prSet loTypeId="urn:microsoft.com/office/officeart/2005/8/layout/vList5" loCatId="list" qsTypeId="urn:microsoft.com/office/officeart/2005/8/quickstyle/3d1" qsCatId="3D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8F8EBCF0-B4C3-42C4-BE08-0D13DFB7B248}">
      <dgm:prSet custT="1"/>
      <dgm:spPr/>
      <dgm:t>
        <a:bodyPr/>
        <a:lstStyle/>
        <a:p>
          <a:pPr algn="justLow" rtl="1"/>
          <a:r>
            <a:rPr lang="fa-IR" sz="1400" dirty="0" smtClean="0">
              <a:latin typeface="Arial Unicode MS" pitchFamily="34" charset="-128"/>
              <a:ea typeface="Arial Unicode MS" pitchFamily="34" charset="-128"/>
              <a:cs typeface="B Nazanin" pitchFamily="2" charset="-78"/>
            </a:rPr>
            <a:t>تحدب یک ورقۀ قرضۀ 20 ساله با نرخ کوپن 9 درصد و ثمر تا سررسید 6 درصد با دورۀ پرداخت 6 ماهه و ارزش اسمی 100 دلار چقدر برابر است با:</a:t>
          </a:r>
          <a:endParaRPr lang="en-US" sz="1400" dirty="0">
            <a:latin typeface="Arial Unicode MS" pitchFamily="34" charset="-128"/>
            <a:ea typeface="Arial Unicode MS" pitchFamily="34" charset="-128"/>
            <a:cs typeface="B Nazanin" pitchFamily="2" charset="-78"/>
          </a:endParaRPr>
        </a:p>
      </dgm:t>
    </dgm:pt>
    <dgm:pt modelId="{BFC4DFD7-CBE0-40AF-B0B9-52DBA2E3E033}" type="parTrans" cxnId="{195B6EF2-30F6-4C5C-816C-3C6705C1C323}">
      <dgm:prSet/>
      <dgm:spPr/>
      <dgm:t>
        <a:bodyPr/>
        <a:lstStyle/>
        <a:p>
          <a:pPr algn="justLow"/>
          <a:endParaRPr lang="en-US" sz="1400">
            <a:latin typeface="Arial Unicode MS" pitchFamily="34" charset="-128"/>
            <a:ea typeface="Arial Unicode MS" pitchFamily="34" charset="-128"/>
            <a:cs typeface="B Nazanin" pitchFamily="2" charset="-78"/>
          </a:endParaRPr>
        </a:p>
      </dgm:t>
    </dgm:pt>
    <dgm:pt modelId="{E8DBCDFE-9DBC-4529-B6DD-F2EEA42E4CB4}" type="sibTrans" cxnId="{195B6EF2-30F6-4C5C-816C-3C6705C1C323}">
      <dgm:prSet/>
      <dgm:spPr/>
      <dgm:t>
        <a:bodyPr/>
        <a:lstStyle/>
        <a:p>
          <a:pPr algn="justLow"/>
          <a:endParaRPr lang="en-US" sz="1400">
            <a:latin typeface="Arial Unicode MS" pitchFamily="34" charset="-128"/>
            <a:ea typeface="Arial Unicode MS" pitchFamily="34" charset="-128"/>
            <a:cs typeface="B Nazanin" pitchFamily="2" charset="-78"/>
          </a:endParaRPr>
        </a:p>
      </dgm:t>
    </dgm:pt>
    <dgm:pt modelId="{1FAC0CCB-857B-40AB-9E4C-4680E3E25704}">
      <dgm:prSet custT="1"/>
      <dgm:spPr/>
      <dgm:t>
        <a:bodyPr/>
        <a:lstStyle/>
        <a:p>
          <a:pPr algn="justLow" rtl="1"/>
          <a:endParaRPr lang="fa-IR" sz="1400" dirty="0">
            <a:latin typeface="Arial Unicode MS" pitchFamily="34" charset="-128"/>
            <a:ea typeface="Arial Unicode MS" pitchFamily="34" charset="-128"/>
            <a:cs typeface="B Nazanin" pitchFamily="2" charset="-78"/>
          </a:endParaRPr>
        </a:p>
      </dgm:t>
    </dgm:pt>
    <dgm:pt modelId="{7842D34D-E254-44EB-B0D5-1A65583E94A7}" type="parTrans" cxnId="{8B031D09-2DB7-4FCD-B4C1-155D9E35A488}">
      <dgm:prSet/>
      <dgm:spPr/>
      <dgm:t>
        <a:bodyPr/>
        <a:lstStyle/>
        <a:p>
          <a:pPr algn="justLow"/>
          <a:endParaRPr lang="en-US" sz="1400">
            <a:latin typeface="Arial Unicode MS" pitchFamily="34" charset="-128"/>
            <a:ea typeface="Arial Unicode MS" pitchFamily="34" charset="-128"/>
            <a:cs typeface="B Nazanin" pitchFamily="2" charset="-78"/>
          </a:endParaRPr>
        </a:p>
      </dgm:t>
    </dgm:pt>
    <dgm:pt modelId="{FD191336-7E5A-4BEC-A030-16F6EC32F573}" type="sibTrans" cxnId="{8B031D09-2DB7-4FCD-B4C1-155D9E35A488}">
      <dgm:prSet/>
      <dgm:spPr/>
      <dgm:t>
        <a:bodyPr/>
        <a:lstStyle/>
        <a:p>
          <a:pPr algn="justLow"/>
          <a:endParaRPr lang="en-US" sz="1400">
            <a:latin typeface="Arial Unicode MS" pitchFamily="34" charset="-128"/>
            <a:ea typeface="Arial Unicode MS" pitchFamily="34" charset="-128"/>
            <a:cs typeface="B Nazanin" pitchFamily="2" charset="-78"/>
          </a:endParaRPr>
        </a:p>
      </dgm:t>
    </dgm:pt>
    <dgm:pt modelId="{CD88F894-B31B-4F63-B4BC-5C7560A76078}">
      <dgm:prSet custT="1"/>
      <dgm:spPr/>
      <dgm:t>
        <a:bodyPr/>
        <a:lstStyle/>
        <a:p>
          <a:pPr algn="justLow" rtl="1"/>
          <a:r>
            <a:rPr lang="fa-IR" sz="1400" dirty="0" smtClean="0">
              <a:latin typeface="Arial Unicode MS" pitchFamily="34" charset="-128"/>
              <a:ea typeface="Arial Unicode MS" pitchFamily="34" charset="-128"/>
              <a:cs typeface="B Nazanin" pitchFamily="2" charset="-78"/>
            </a:rPr>
            <a:t>اگر ثمر دفعتاً از 6 به 8 درصد افزایش یابد، درصد تقریبی تغییر قیمت بر اساس سنجۀ تحدب برابر است با:</a:t>
          </a:r>
          <a:endParaRPr lang="en-US" sz="1400" dirty="0">
            <a:latin typeface="Arial Unicode MS" pitchFamily="34" charset="-128"/>
            <a:ea typeface="Arial Unicode MS" pitchFamily="34" charset="-128"/>
            <a:cs typeface="B Nazanin" pitchFamily="2" charset="-78"/>
          </a:endParaRPr>
        </a:p>
      </dgm:t>
    </dgm:pt>
    <dgm:pt modelId="{A1C90DA0-4D3A-4EAD-9A96-F9ECDD98FFC0}" type="parTrans" cxnId="{163D8C97-9CEE-4FAD-B41C-D0AFF18E16D9}">
      <dgm:prSet/>
      <dgm:spPr/>
      <dgm:t>
        <a:bodyPr/>
        <a:lstStyle/>
        <a:p>
          <a:pPr algn="justLow"/>
          <a:endParaRPr lang="en-US" sz="1400">
            <a:latin typeface="Arial Unicode MS" pitchFamily="34" charset="-128"/>
            <a:ea typeface="Arial Unicode MS" pitchFamily="34" charset="-128"/>
            <a:cs typeface="B Nazanin" pitchFamily="2" charset="-78"/>
          </a:endParaRPr>
        </a:p>
      </dgm:t>
    </dgm:pt>
    <dgm:pt modelId="{10B82BA9-A5F2-437A-9F16-39ECCACF8DE2}" type="sibTrans" cxnId="{163D8C97-9CEE-4FAD-B41C-D0AFF18E16D9}">
      <dgm:prSet/>
      <dgm:spPr/>
      <dgm:t>
        <a:bodyPr/>
        <a:lstStyle/>
        <a:p>
          <a:pPr algn="justLow"/>
          <a:endParaRPr lang="en-US" sz="1400">
            <a:latin typeface="Arial Unicode MS" pitchFamily="34" charset="-128"/>
            <a:ea typeface="Arial Unicode MS" pitchFamily="34" charset="-128"/>
            <a:cs typeface="B Nazanin" pitchFamily="2" charset="-78"/>
          </a:endParaRPr>
        </a:p>
      </dgm:t>
    </dgm:pt>
    <dgm:pt modelId="{5B520208-33BA-4D6C-BFB6-5CD15ECC4442}">
      <dgm:prSet custT="1"/>
      <dgm:spPr/>
      <dgm:t>
        <a:bodyPr/>
        <a:lstStyle/>
        <a:p>
          <a:pPr algn="justLow" rtl="1"/>
          <a:endParaRPr lang="fa-IR" sz="1400" dirty="0">
            <a:latin typeface="Arial Unicode MS" pitchFamily="34" charset="-128"/>
            <a:ea typeface="Arial Unicode MS" pitchFamily="34" charset="-128"/>
            <a:cs typeface="B Nazanin" pitchFamily="2" charset="-78"/>
          </a:endParaRPr>
        </a:p>
      </dgm:t>
    </dgm:pt>
    <dgm:pt modelId="{6A46F96D-8A75-4677-A80F-0814EABDEEF0}" type="parTrans" cxnId="{E75F5166-8655-4623-928C-9E73FE0EF4DE}">
      <dgm:prSet/>
      <dgm:spPr/>
      <dgm:t>
        <a:bodyPr/>
        <a:lstStyle/>
        <a:p>
          <a:pPr algn="justLow"/>
          <a:endParaRPr lang="en-US" sz="1400">
            <a:latin typeface="Arial Unicode MS" pitchFamily="34" charset="-128"/>
            <a:ea typeface="Arial Unicode MS" pitchFamily="34" charset="-128"/>
            <a:cs typeface="B Nazanin" pitchFamily="2" charset="-78"/>
          </a:endParaRPr>
        </a:p>
      </dgm:t>
    </dgm:pt>
    <dgm:pt modelId="{BA55862B-A6FD-4CC4-8E4B-41CD720CD060}" type="sibTrans" cxnId="{E75F5166-8655-4623-928C-9E73FE0EF4DE}">
      <dgm:prSet/>
      <dgm:spPr/>
      <dgm:t>
        <a:bodyPr/>
        <a:lstStyle/>
        <a:p>
          <a:pPr algn="justLow"/>
          <a:endParaRPr lang="en-US" sz="1400">
            <a:latin typeface="Arial Unicode MS" pitchFamily="34" charset="-128"/>
            <a:ea typeface="Arial Unicode MS" pitchFamily="34" charset="-128"/>
            <a:cs typeface="B Nazanin" pitchFamily="2" charset="-78"/>
          </a:endParaRPr>
        </a:p>
      </dgm:t>
    </dgm:pt>
    <dgm:pt modelId="{EA02DACE-3E15-4156-A61B-2FEE2545576B}">
      <dgm:prSet custT="1"/>
      <dgm:spPr/>
      <dgm:t>
        <a:bodyPr/>
        <a:lstStyle/>
        <a:p>
          <a:pPr algn="justLow" rtl="1"/>
          <a:r>
            <a:rPr lang="fa-IR" sz="1400" dirty="0" smtClean="0">
              <a:latin typeface="Arial Unicode MS" pitchFamily="34" charset="-128"/>
              <a:ea typeface="Arial Unicode MS" pitchFamily="34" charset="-128"/>
              <a:cs typeface="B Nazanin" pitchFamily="2" charset="-78"/>
            </a:rPr>
            <a:t>اگر ثمر دفعتاً از 6 به 4 درصد کاهش یابد، درصد تقریبی تغییر قیمت بر اساس سنجۀ تحدب برابر است با:</a:t>
          </a:r>
          <a:endParaRPr lang="en-US" sz="1400" dirty="0">
            <a:latin typeface="Arial Unicode MS" pitchFamily="34" charset="-128"/>
            <a:ea typeface="Arial Unicode MS" pitchFamily="34" charset="-128"/>
            <a:cs typeface="B Nazanin" pitchFamily="2" charset="-78"/>
          </a:endParaRPr>
        </a:p>
      </dgm:t>
    </dgm:pt>
    <dgm:pt modelId="{61DD7F2C-636B-4DDA-BC1E-954344F7F990}" type="parTrans" cxnId="{3ADBC5CD-98A7-4338-AB3C-8EB98DDDC72B}">
      <dgm:prSet/>
      <dgm:spPr/>
      <dgm:t>
        <a:bodyPr/>
        <a:lstStyle/>
        <a:p>
          <a:pPr algn="justLow"/>
          <a:endParaRPr lang="en-US" sz="1400">
            <a:latin typeface="Arial Unicode MS" pitchFamily="34" charset="-128"/>
            <a:ea typeface="Arial Unicode MS" pitchFamily="34" charset="-128"/>
            <a:cs typeface="B Nazanin" pitchFamily="2" charset="-78"/>
          </a:endParaRPr>
        </a:p>
      </dgm:t>
    </dgm:pt>
    <dgm:pt modelId="{BC652941-76FA-4869-9634-1B0D06C6FD4E}" type="sibTrans" cxnId="{3ADBC5CD-98A7-4338-AB3C-8EB98DDDC72B}">
      <dgm:prSet/>
      <dgm:spPr/>
      <dgm:t>
        <a:bodyPr/>
        <a:lstStyle/>
        <a:p>
          <a:pPr algn="justLow"/>
          <a:endParaRPr lang="en-US" sz="1400">
            <a:latin typeface="Arial Unicode MS" pitchFamily="34" charset="-128"/>
            <a:ea typeface="Arial Unicode MS" pitchFamily="34" charset="-128"/>
            <a:cs typeface="B Nazanin" pitchFamily="2" charset="-78"/>
          </a:endParaRPr>
        </a:p>
      </dgm:t>
    </dgm:pt>
    <dgm:pt modelId="{0A9DA860-26AD-4375-A3C5-D9AD39410F11}">
      <dgm:prSet custT="1"/>
      <dgm:spPr/>
      <dgm:t>
        <a:bodyPr/>
        <a:lstStyle/>
        <a:p>
          <a:pPr algn="justLow" rtl="1"/>
          <a:endParaRPr lang="fa-IR" sz="1400" dirty="0">
            <a:latin typeface="Arial Unicode MS" pitchFamily="34" charset="-128"/>
            <a:ea typeface="Arial Unicode MS" pitchFamily="34" charset="-128"/>
            <a:cs typeface="B Nazanin" pitchFamily="2" charset="-78"/>
          </a:endParaRPr>
        </a:p>
      </dgm:t>
    </dgm:pt>
    <dgm:pt modelId="{9F03754F-F16F-47F0-8A05-46B6C8ABA5F0}" type="parTrans" cxnId="{AFA51C94-CAC5-4BC0-9F46-29592B63AA01}">
      <dgm:prSet/>
      <dgm:spPr/>
      <dgm:t>
        <a:bodyPr/>
        <a:lstStyle/>
        <a:p>
          <a:pPr algn="justLow"/>
          <a:endParaRPr lang="en-US" sz="1400">
            <a:latin typeface="Arial Unicode MS" pitchFamily="34" charset="-128"/>
            <a:ea typeface="Arial Unicode MS" pitchFamily="34" charset="-128"/>
            <a:cs typeface="B Nazanin" pitchFamily="2" charset="-78"/>
          </a:endParaRPr>
        </a:p>
      </dgm:t>
    </dgm:pt>
    <dgm:pt modelId="{1BDA6027-0860-496D-96B8-785B8D1DF8D9}" type="sibTrans" cxnId="{AFA51C94-CAC5-4BC0-9F46-29592B63AA01}">
      <dgm:prSet/>
      <dgm:spPr/>
      <dgm:t>
        <a:bodyPr/>
        <a:lstStyle/>
        <a:p>
          <a:pPr algn="justLow"/>
          <a:endParaRPr lang="en-US" sz="1400">
            <a:latin typeface="Arial Unicode MS" pitchFamily="34" charset="-128"/>
            <a:ea typeface="Arial Unicode MS" pitchFamily="34" charset="-128"/>
            <a:cs typeface="B Nazanin" pitchFamily="2" charset="-78"/>
          </a:endParaRPr>
        </a:p>
      </dgm:t>
    </dgm:pt>
    <dgm:pt modelId="{919737E3-98AB-406A-AB30-61E2B881BB98}" type="pres">
      <dgm:prSet presAssocID="{CC938D40-751B-4FB3-8FCA-9EA148726EB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0706F47-2D14-4E85-8448-250A229D5F21}" type="pres">
      <dgm:prSet presAssocID="{8F8EBCF0-B4C3-42C4-BE08-0D13DFB7B248}" presName="linNode" presStyleCnt="0"/>
      <dgm:spPr/>
      <dgm:t>
        <a:bodyPr/>
        <a:lstStyle/>
        <a:p>
          <a:endParaRPr lang="en-US"/>
        </a:p>
      </dgm:t>
    </dgm:pt>
    <dgm:pt modelId="{016038BB-F589-4AD6-A299-FE3EB9971664}" type="pres">
      <dgm:prSet presAssocID="{8F8EBCF0-B4C3-42C4-BE08-0D13DFB7B248}" presName="parentText" presStyleLbl="node1" presStyleIdx="0" presStyleCnt="3" custLinFactX="2644" custLinFactNeighborX="1000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73AF3D-02A7-4E1B-A739-E1A1EE44F46F}" type="pres">
      <dgm:prSet presAssocID="{8F8EBCF0-B4C3-42C4-BE08-0D13DFB7B248}" presName="descendantText" presStyleLbl="alignAccFollowNode1" presStyleIdx="0" presStyleCnt="3" custLinFactX="-1678" custLinFactNeighborX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7E6FB8-7D3F-4A97-8688-7B04FF2C4695}" type="pres">
      <dgm:prSet presAssocID="{E8DBCDFE-9DBC-4529-B6DD-F2EEA42E4CB4}" presName="sp" presStyleCnt="0"/>
      <dgm:spPr/>
      <dgm:t>
        <a:bodyPr/>
        <a:lstStyle/>
        <a:p>
          <a:endParaRPr lang="en-US"/>
        </a:p>
      </dgm:t>
    </dgm:pt>
    <dgm:pt modelId="{841A48DA-2F0E-4559-B0F6-7767AE6EB222}" type="pres">
      <dgm:prSet presAssocID="{CD88F894-B31B-4F63-B4BC-5C7560A76078}" presName="linNode" presStyleCnt="0"/>
      <dgm:spPr/>
      <dgm:t>
        <a:bodyPr/>
        <a:lstStyle/>
        <a:p>
          <a:endParaRPr lang="en-US"/>
        </a:p>
      </dgm:t>
    </dgm:pt>
    <dgm:pt modelId="{FC54BBD6-5A43-4759-A874-969601F4BC08}" type="pres">
      <dgm:prSet presAssocID="{CD88F894-B31B-4F63-B4BC-5C7560A76078}" presName="parentText" presStyleLbl="node1" presStyleIdx="1" presStyleCnt="3" custLinFactX="2644" custLinFactNeighborX="1000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9C90AD-2660-4708-894E-760F19C71CD4}" type="pres">
      <dgm:prSet presAssocID="{CD88F894-B31B-4F63-B4BC-5C7560A76078}" presName="descendantText" presStyleLbl="alignAccFollowNode1" presStyleIdx="1" presStyleCnt="3" custLinFactX="-1678" custLinFactNeighborX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55C74C-7B99-401E-8BE6-A78394890617}" type="pres">
      <dgm:prSet presAssocID="{10B82BA9-A5F2-437A-9F16-39ECCACF8DE2}" presName="sp" presStyleCnt="0"/>
      <dgm:spPr/>
      <dgm:t>
        <a:bodyPr/>
        <a:lstStyle/>
        <a:p>
          <a:endParaRPr lang="en-US"/>
        </a:p>
      </dgm:t>
    </dgm:pt>
    <dgm:pt modelId="{2647F2A2-F2C4-41E0-85FB-FEBC82FBE8CD}" type="pres">
      <dgm:prSet presAssocID="{EA02DACE-3E15-4156-A61B-2FEE2545576B}" presName="linNode" presStyleCnt="0"/>
      <dgm:spPr/>
      <dgm:t>
        <a:bodyPr/>
        <a:lstStyle/>
        <a:p>
          <a:endParaRPr lang="en-US"/>
        </a:p>
      </dgm:t>
    </dgm:pt>
    <dgm:pt modelId="{1F4ABF84-B5D1-44A9-BBCE-3CA6ADCB449B}" type="pres">
      <dgm:prSet presAssocID="{EA02DACE-3E15-4156-A61B-2FEE2545576B}" presName="parentText" presStyleLbl="node1" presStyleIdx="2" presStyleCnt="3" custLinFactX="2644" custLinFactNeighborX="1000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5548B8-51F8-47CB-A600-15994CB91BCF}" type="pres">
      <dgm:prSet presAssocID="{EA02DACE-3E15-4156-A61B-2FEE2545576B}" presName="descendantText" presStyleLbl="alignAccFollowNode1" presStyleIdx="2" presStyleCnt="3" custLinFactX="-1678" custLinFactNeighborX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F8227EA-C002-4F46-A27A-9814236B9275}" type="presOf" srcId="{EA02DACE-3E15-4156-A61B-2FEE2545576B}" destId="{1F4ABF84-B5D1-44A9-BBCE-3CA6ADCB449B}" srcOrd="0" destOrd="0" presId="urn:microsoft.com/office/officeart/2005/8/layout/vList5"/>
    <dgm:cxn modelId="{3ADBC5CD-98A7-4338-AB3C-8EB98DDDC72B}" srcId="{CC938D40-751B-4FB3-8FCA-9EA148726EBB}" destId="{EA02DACE-3E15-4156-A61B-2FEE2545576B}" srcOrd="2" destOrd="0" parTransId="{61DD7F2C-636B-4DDA-BC1E-954344F7F990}" sibTransId="{BC652941-76FA-4869-9634-1B0D06C6FD4E}"/>
    <dgm:cxn modelId="{BAD95F5A-B005-4DE0-B74B-423977ECF094}" type="presOf" srcId="{8F8EBCF0-B4C3-42C4-BE08-0D13DFB7B248}" destId="{016038BB-F589-4AD6-A299-FE3EB9971664}" srcOrd="0" destOrd="0" presId="urn:microsoft.com/office/officeart/2005/8/layout/vList5"/>
    <dgm:cxn modelId="{8B031D09-2DB7-4FCD-B4C1-155D9E35A488}" srcId="{8F8EBCF0-B4C3-42C4-BE08-0D13DFB7B248}" destId="{1FAC0CCB-857B-40AB-9E4C-4680E3E25704}" srcOrd="0" destOrd="0" parTransId="{7842D34D-E254-44EB-B0D5-1A65583E94A7}" sibTransId="{FD191336-7E5A-4BEC-A030-16F6EC32F573}"/>
    <dgm:cxn modelId="{195B6EF2-30F6-4C5C-816C-3C6705C1C323}" srcId="{CC938D40-751B-4FB3-8FCA-9EA148726EBB}" destId="{8F8EBCF0-B4C3-42C4-BE08-0D13DFB7B248}" srcOrd="0" destOrd="0" parTransId="{BFC4DFD7-CBE0-40AF-B0B9-52DBA2E3E033}" sibTransId="{E8DBCDFE-9DBC-4529-B6DD-F2EEA42E4CB4}"/>
    <dgm:cxn modelId="{2AD18C64-3108-4D00-B952-26C7DB7517A7}" type="presOf" srcId="{CD88F894-B31B-4F63-B4BC-5C7560A76078}" destId="{FC54BBD6-5A43-4759-A874-969601F4BC08}" srcOrd="0" destOrd="0" presId="urn:microsoft.com/office/officeart/2005/8/layout/vList5"/>
    <dgm:cxn modelId="{E75F5166-8655-4623-928C-9E73FE0EF4DE}" srcId="{CD88F894-B31B-4F63-B4BC-5C7560A76078}" destId="{5B520208-33BA-4D6C-BFB6-5CD15ECC4442}" srcOrd="0" destOrd="0" parTransId="{6A46F96D-8A75-4677-A80F-0814EABDEEF0}" sibTransId="{BA55862B-A6FD-4CC4-8E4B-41CD720CD060}"/>
    <dgm:cxn modelId="{BB4AC4C2-C12F-4595-9324-6D20AD4515B4}" type="presOf" srcId="{CC938D40-751B-4FB3-8FCA-9EA148726EBB}" destId="{919737E3-98AB-406A-AB30-61E2B881BB98}" srcOrd="0" destOrd="0" presId="urn:microsoft.com/office/officeart/2005/8/layout/vList5"/>
    <dgm:cxn modelId="{163D8C97-9CEE-4FAD-B41C-D0AFF18E16D9}" srcId="{CC938D40-751B-4FB3-8FCA-9EA148726EBB}" destId="{CD88F894-B31B-4F63-B4BC-5C7560A76078}" srcOrd="1" destOrd="0" parTransId="{A1C90DA0-4D3A-4EAD-9A96-F9ECDD98FFC0}" sibTransId="{10B82BA9-A5F2-437A-9F16-39ECCACF8DE2}"/>
    <dgm:cxn modelId="{FAAC606F-1604-4679-8407-C462E115C8F8}" type="presOf" srcId="{1FAC0CCB-857B-40AB-9E4C-4680E3E25704}" destId="{AD73AF3D-02A7-4E1B-A739-E1A1EE44F46F}" srcOrd="0" destOrd="0" presId="urn:microsoft.com/office/officeart/2005/8/layout/vList5"/>
    <dgm:cxn modelId="{FED79727-6F54-4A30-84E5-022889AADAF0}" type="presOf" srcId="{5B520208-33BA-4D6C-BFB6-5CD15ECC4442}" destId="{979C90AD-2660-4708-894E-760F19C71CD4}" srcOrd="0" destOrd="0" presId="urn:microsoft.com/office/officeart/2005/8/layout/vList5"/>
    <dgm:cxn modelId="{C10C5615-3E13-4836-A63B-6840ED046E1C}" type="presOf" srcId="{0A9DA860-26AD-4375-A3C5-D9AD39410F11}" destId="{835548B8-51F8-47CB-A600-15994CB91BCF}" srcOrd="0" destOrd="0" presId="urn:microsoft.com/office/officeart/2005/8/layout/vList5"/>
    <dgm:cxn modelId="{AFA51C94-CAC5-4BC0-9F46-29592B63AA01}" srcId="{EA02DACE-3E15-4156-A61B-2FEE2545576B}" destId="{0A9DA860-26AD-4375-A3C5-D9AD39410F11}" srcOrd="0" destOrd="0" parTransId="{9F03754F-F16F-47F0-8A05-46B6C8ABA5F0}" sibTransId="{1BDA6027-0860-496D-96B8-785B8D1DF8D9}"/>
    <dgm:cxn modelId="{D034A0E1-D83D-445C-9F9A-A87868322B45}" type="presParOf" srcId="{919737E3-98AB-406A-AB30-61E2B881BB98}" destId="{E0706F47-2D14-4E85-8448-250A229D5F21}" srcOrd="0" destOrd="0" presId="urn:microsoft.com/office/officeart/2005/8/layout/vList5"/>
    <dgm:cxn modelId="{FBC1ED28-567D-41AF-A853-C89C175A6E8F}" type="presParOf" srcId="{E0706F47-2D14-4E85-8448-250A229D5F21}" destId="{016038BB-F589-4AD6-A299-FE3EB9971664}" srcOrd="0" destOrd="0" presId="urn:microsoft.com/office/officeart/2005/8/layout/vList5"/>
    <dgm:cxn modelId="{3F70A317-0FBF-445D-A632-075762DC9670}" type="presParOf" srcId="{E0706F47-2D14-4E85-8448-250A229D5F21}" destId="{AD73AF3D-02A7-4E1B-A739-E1A1EE44F46F}" srcOrd="1" destOrd="0" presId="urn:microsoft.com/office/officeart/2005/8/layout/vList5"/>
    <dgm:cxn modelId="{D98BA7E2-65EA-484D-A6EB-53239D97EB00}" type="presParOf" srcId="{919737E3-98AB-406A-AB30-61E2B881BB98}" destId="{297E6FB8-7D3F-4A97-8688-7B04FF2C4695}" srcOrd="1" destOrd="0" presId="urn:microsoft.com/office/officeart/2005/8/layout/vList5"/>
    <dgm:cxn modelId="{6CD538DB-3792-4633-A6E3-4C2A4F92E10B}" type="presParOf" srcId="{919737E3-98AB-406A-AB30-61E2B881BB98}" destId="{841A48DA-2F0E-4559-B0F6-7767AE6EB222}" srcOrd="2" destOrd="0" presId="urn:microsoft.com/office/officeart/2005/8/layout/vList5"/>
    <dgm:cxn modelId="{F6F53546-85F4-4F9B-B812-606D43066796}" type="presParOf" srcId="{841A48DA-2F0E-4559-B0F6-7767AE6EB222}" destId="{FC54BBD6-5A43-4759-A874-969601F4BC08}" srcOrd="0" destOrd="0" presId="urn:microsoft.com/office/officeart/2005/8/layout/vList5"/>
    <dgm:cxn modelId="{0803E732-DDA9-41C5-9314-3A299B879357}" type="presParOf" srcId="{841A48DA-2F0E-4559-B0F6-7767AE6EB222}" destId="{979C90AD-2660-4708-894E-760F19C71CD4}" srcOrd="1" destOrd="0" presId="urn:microsoft.com/office/officeart/2005/8/layout/vList5"/>
    <dgm:cxn modelId="{035585CF-2637-4605-BA10-8163844C9319}" type="presParOf" srcId="{919737E3-98AB-406A-AB30-61E2B881BB98}" destId="{6855C74C-7B99-401E-8BE6-A78394890617}" srcOrd="3" destOrd="0" presId="urn:microsoft.com/office/officeart/2005/8/layout/vList5"/>
    <dgm:cxn modelId="{EA942F28-C512-44E8-98D8-A93F0557DF56}" type="presParOf" srcId="{919737E3-98AB-406A-AB30-61E2B881BB98}" destId="{2647F2A2-F2C4-41E0-85FB-FEBC82FBE8CD}" srcOrd="4" destOrd="0" presId="urn:microsoft.com/office/officeart/2005/8/layout/vList5"/>
    <dgm:cxn modelId="{9524A562-BE4B-4707-ABF5-0F547594A6EB}" type="presParOf" srcId="{2647F2A2-F2C4-41E0-85FB-FEBC82FBE8CD}" destId="{1F4ABF84-B5D1-44A9-BBCE-3CA6ADCB449B}" srcOrd="0" destOrd="0" presId="urn:microsoft.com/office/officeart/2005/8/layout/vList5"/>
    <dgm:cxn modelId="{E8732529-D5C6-42B4-AF4D-8A88FFE03EBE}" type="presParOf" srcId="{2647F2A2-F2C4-41E0-85FB-FEBC82FBE8CD}" destId="{835548B8-51F8-47CB-A600-15994CB91BC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A8B2C079-0AD7-45AF-A903-D80CD00027F9}" type="doc">
      <dgm:prSet loTypeId="urn:microsoft.com/office/officeart/2005/8/layout/equation2" loCatId="relationship" qsTypeId="urn:microsoft.com/office/officeart/2005/8/quickstyle/3d2" qsCatId="3D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29FC84DB-7965-4DC5-B5A0-4A6047473676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تحدب ×          (تغییر ثمر)</a:t>
          </a:r>
          <a:r>
            <a:rPr lang="fa-IR" baseline="30000" dirty="0" smtClean="0">
              <a:cs typeface="B Zar" pitchFamily="2" charset="-78"/>
            </a:rPr>
            <a:t>2</a:t>
          </a:r>
          <a:endParaRPr lang="en-US" dirty="0">
            <a:cs typeface="B Zar" pitchFamily="2" charset="-78"/>
          </a:endParaRPr>
        </a:p>
      </dgm:t>
    </dgm:pt>
    <dgm:pt modelId="{8C32EFAF-BC83-400A-A409-188B72FCB73B}" type="parTrans" cxnId="{20E1D032-FC1B-4C84-BEC9-07D9FA4ABC7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9DEC370F-2CD9-4B3B-A689-0772335094F7}" type="sibTrans" cxnId="{20E1D032-FC1B-4C84-BEC9-07D9FA4ABC7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3206142-0D59-42A3-AC4B-EEAE0734AFB4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درصد تخمینی تغییرات قیمت </a:t>
          </a:r>
          <a:endParaRPr lang="en-US" dirty="0">
            <a:cs typeface="B Zar" pitchFamily="2" charset="-78"/>
          </a:endParaRPr>
        </a:p>
      </dgm:t>
    </dgm:pt>
    <dgm:pt modelId="{2F45B8A5-5578-45C9-9E38-4E21BEF3EA4F}" type="parTrans" cxnId="{790753DB-6AFA-42A1-84D6-9AFE8370D70A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D8538789-C929-4609-A6FE-AF572A646EAC}" type="sibTrans" cxnId="{790753DB-6AFA-42A1-84D6-9AFE8370D70A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EE596A8E-D3C6-4E0D-A602-CDF9668E81DA}">
      <dgm:prSet/>
      <dgm:spPr/>
      <dgm:t>
        <a:bodyPr/>
        <a:lstStyle/>
        <a:p>
          <a:r>
            <a:rPr lang="fa-IR" dirty="0" smtClean="0">
              <a:cs typeface="B Zar" pitchFamily="2" charset="-78"/>
            </a:rPr>
            <a:t>دیرش تعدیل‌یافته × تغییر ثمر</a:t>
          </a:r>
          <a:endParaRPr lang="en-US" dirty="0">
            <a:cs typeface="B Zar" pitchFamily="2" charset="-78"/>
          </a:endParaRPr>
        </a:p>
      </dgm:t>
    </dgm:pt>
    <dgm:pt modelId="{9A7C5EFB-1F67-4E15-816E-6E5031DCC388}" type="parTrans" cxnId="{BC22BFD5-942D-4BF8-A2CF-9F5BE347A67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91BFDD7B-5A2D-41D9-B481-B428A1A30F9E}" type="sibTrans" cxnId="{BC22BFD5-942D-4BF8-A2CF-9F5BE347A67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DAE7336-FC27-4FA3-A570-3C743BE50818}" type="pres">
      <dgm:prSet presAssocID="{A8B2C079-0AD7-45AF-A903-D80CD00027F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9B5E5B-5E4E-47C8-9BA2-6EA2D244AFF8}" type="pres">
      <dgm:prSet presAssocID="{A8B2C079-0AD7-45AF-A903-D80CD00027F9}" presName="vNodes" presStyleCnt="0"/>
      <dgm:spPr/>
    </dgm:pt>
    <dgm:pt modelId="{EFF65291-6644-46B8-8231-D9FE1854F94D}" type="pres">
      <dgm:prSet presAssocID="{EE596A8E-D3C6-4E0D-A602-CDF9668E81DA}" presName="node" presStyleLbl="node1" presStyleIdx="0" presStyleCnt="3" custScaleX="1903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3E1892-7C3E-45A5-A2E3-2A71150BD6DF}" type="pres">
      <dgm:prSet presAssocID="{91BFDD7B-5A2D-41D9-B481-B428A1A30F9E}" presName="spacerT" presStyleCnt="0"/>
      <dgm:spPr/>
    </dgm:pt>
    <dgm:pt modelId="{570362E0-9F50-4B37-9967-40228A4E932D}" type="pres">
      <dgm:prSet presAssocID="{91BFDD7B-5A2D-41D9-B481-B428A1A30F9E}" presName="sibTrans" presStyleLbl="sibTrans2D1" presStyleIdx="0" presStyleCnt="2"/>
      <dgm:spPr/>
      <dgm:t>
        <a:bodyPr/>
        <a:lstStyle/>
        <a:p>
          <a:endParaRPr lang="en-US"/>
        </a:p>
      </dgm:t>
    </dgm:pt>
    <dgm:pt modelId="{85BBF280-E8DE-4368-95F0-90C37D71D328}" type="pres">
      <dgm:prSet presAssocID="{91BFDD7B-5A2D-41D9-B481-B428A1A30F9E}" presName="spacerB" presStyleCnt="0"/>
      <dgm:spPr/>
    </dgm:pt>
    <dgm:pt modelId="{0D37CB8C-D8F9-406C-A292-F1D32B81DCEE}" type="pres">
      <dgm:prSet presAssocID="{29FC84DB-7965-4DC5-B5A0-4A6047473676}" presName="node" presStyleLbl="node1" presStyleIdx="1" presStyleCnt="3" custScaleX="1903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17CFEC-53F3-4FB8-AF25-55FDEB8890CF}" type="pres">
      <dgm:prSet presAssocID="{A8B2C079-0AD7-45AF-A903-D80CD00027F9}" presName="sibTransLast" presStyleLbl="sibTrans2D1" presStyleIdx="1" presStyleCnt="2"/>
      <dgm:spPr/>
      <dgm:t>
        <a:bodyPr/>
        <a:lstStyle/>
        <a:p>
          <a:endParaRPr lang="en-US"/>
        </a:p>
      </dgm:t>
    </dgm:pt>
    <dgm:pt modelId="{4CB5E44A-B955-46DF-87E6-B8C410506851}" type="pres">
      <dgm:prSet presAssocID="{A8B2C079-0AD7-45AF-A903-D80CD00027F9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2B3565EF-1C79-487A-85F6-FEB21B976D17}" type="pres">
      <dgm:prSet presAssocID="{A8B2C079-0AD7-45AF-A903-D80CD00027F9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6CEABAC-0E8B-4460-8347-DA7DE82DBDD1}" type="presOf" srcId="{29FC84DB-7965-4DC5-B5A0-4A6047473676}" destId="{0D37CB8C-D8F9-406C-A292-F1D32B81DCEE}" srcOrd="0" destOrd="0" presId="urn:microsoft.com/office/officeart/2005/8/layout/equation2"/>
    <dgm:cxn modelId="{CE6E4718-6E64-411E-902A-EEC34843FF0D}" type="presOf" srcId="{9DEC370F-2CD9-4B3B-A689-0772335094F7}" destId="{B917CFEC-53F3-4FB8-AF25-55FDEB8890CF}" srcOrd="0" destOrd="0" presId="urn:microsoft.com/office/officeart/2005/8/layout/equation2"/>
    <dgm:cxn modelId="{21E43977-526D-4B28-871C-E0F00785C430}" type="presOf" srcId="{73206142-0D59-42A3-AC4B-EEAE0734AFB4}" destId="{2B3565EF-1C79-487A-85F6-FEB21B976D17}" srcOrd="0" destOrd="0" presId="urn:microsoft.com/office/officeart/2005/8/layout/equation2"/>
    <dgm:cxn modelId="{BC22BFD5-942D-4BF8-A2CF-9F5BE347A67D}" srcId="{A8B2C079-0AD7-45AF-A903-D80CD00027F9}" destId="{EE596A8E-D3C6-4E0D-A602-CDF9668E81DA}" srcOrd="0" destOrd="0" parTransId="{9A7C5EFB-1F67-4E15-816E-6E5031DCC388}" sibTransId="{91BFDD7B-5A2D-41D9-B481-B428A1A30F9E}"/>
    <dgm:cxn modelId="{790753DB-6AFA-42A1-84D6-9AFE8370D70A}" srcId="{A8B2C079-0AD7-45AF-A903-D80CD00027F9}" destId="{73206142-0D59-42A3-AC4B-EEAE0734AFB4}" srcOrd="2" destOrd="0" parTransId="{2F45B8A5-5578-45C9-9E38-4E21BEF3EA4F}" sibTransId="{D8538789-C929-4609-A6FE-AF572A646EAC}"/>
    <dgm:cxn modelId="{7113C9D7-2F5D-46F9-908C-4263E8E6F29F}" type="presOf" srcId="{9DEC370F-2CD9-4B3B-A689-0772335094F7}" destId="{4CB5E44A-B955-46DF-87E6-B8C410506851}" srcOrd="1" destOrd="0" presId="urn:microsoft.com/office/officeart/2005/8/layout/equation2"/>
    <dgm:cxn modelId="{20E1D032-FC1B-4C84-BEC9-07D9FA4ABC7D}" srcId="{A8B2C079-0AD7-45AF-A903-D80CD00027F9}" destId="{29FC84DB-7965-4DC5-B5A0-4A6047473676}" srcOrd="1" destOrd="0" parTransId="{8C32EFAF-BC83-400A-A409-188B72FCB73B}" sibTransId="{9DEC370F-2CD9-4B3B-A689-0772335094F7}"/>
    <dgm:cxn modelId="{697D724D-B3FB-4252-9CD4-233544378698}" type="presOf" srcId="{A8B2C079-0AD7-45AF-A903-D80CD00027F9}" destId="{4DAE7336-FC27-4FA3-A570-3C743BE50818}" srcOrd="0" destOrd="0" presId="urn:microsoft.com/office/officeart/2005/8/layout/equation2"/>
    <dgm:cxn modelId="{A466DBD8-0AEC-4BBC-AEC5-18F847B86E7A}" type="presOf" srcId="{91BFDD7B-5A2D-41D9-B481-B428A1A30F9E}" destId="{570362E0-9F50-4B37-9967-40228A4E932D}" srcOrd="0" destOrd="0" presId="urn:microsoft.com/office/officeart/2005/8/layout/equation2"/>
    <dgm:cxn modelId="{CDDFC541-6082-4F82-AE18-F80F0B6473C2}" type="presOf" srcId="{EE596A8E-D3C6-4E0D-A602-CDF9668E81DA}" destId="{EFF65291-6644-46B8-8231-D9FE1854F94D}" srcOrd="0" destOrd="0" presId="urn:microsoft.com/office/officeart/2005/8/layout/equation2"/>
    <dgm:cxn modelId="{680726B9-B5B3-4F02-9F0A-3496B32EC3EB}" type="presParOf" srcId="{4DAE7336-FC27-4FA3-A570-3C743BE50818}" destId="{909B5E5B-5E4E-47C8-9BA2-6EA2D244AFF8}" srcOrd="0" destOrd="0" presId="urn:microsoft.com/office/officeart/2005/8/layout/equation2"/>
    <dgm:cxn modelId="{B2A38910-3448-444B-A3AF-8164468DFF09}" type="presParOf" srcId="{909B5E5B-5E4E-47C8-9BA2-6EA2D244AFF8}" destId="{EFF65291-6644-46B8-8231-D9FE1854F94D}" srcOrd="0" destOrd="0" presId="urn:microsoft.com/office/officeart/2005/8/layout/equation2"/>
    <dgm:cxn modelId="{9DAA554F-C98A-4DA4-9EA0-75208B97BBBA}" type="presParOf" srcId="{909B5E5B-5E4E-47C8-9BA2-6EA2D244AFF8}" destId="{BB3E1892-7C3E-45A5-A2E3-2A71150BD6DF}" srcOrd="1" destOrd="0" presId="urn:microsoft.com/office/officeart/2005/8/layout/equation2"/>
    <dgm:cxn modelId="{E8BCCDEE-7A07-403F-99A5-27E040189BF9}" type="presParOf" srcId="{909B5E5B-5E4E-47C8-9BA2-6EA2D244AFF8}" destId="{570362E0-9F50-4B37-9967-40228A4E932D}" srcOrd="2" destOrd="0" presId="urn:microsoft.com/office/officeart/2005/8/layout/equation2"/>
    <dgm:cxn modelId="{D1B17272-AF1F-4D26-A69F-921634F42572}" type="presParOf" srcId="{909B5E5B-5E4E-47C8-9BA2-6EA2D244AFF8}" destId="{85BBF280-E8DE-4368-95F0-90C37D71D328}" srcOrd="3" destOrd="0" presId="urn:microsoft.com/office/officeart/2005/8/layout/equation2"/>
    <dgm:cxn modelId="{E52CA954-FD05-4304-BF84-DB9DC703AA93}" type="presParOf" srcId="{909B5E5B-5E4E-47C8-9BA2-6EA2D244AFF8}" destId="{0D37CB8C-D8F9-406C-A292-F1D32B81DCEE}" srcOrd="4" destOrd="0" presId="urn:microsoft.com/office/officeart/2005/8/layout/equation2"/>
    <dgm:cxn modelId="{432383CA-E316-41C1-9020-0BEE4AAE9CA4}" type="presParOf" srcId="{4DAE7336-FC27-4FA3-A570-3C743BE50818}" destId="{B917CFEC-53F3-4FB8-AF25-55FDEB8890CF}" srcOrd="1" destOrd="0" presId="urn:microsoft.com/office/officeart/2005/8/layout/equation2"/>
    <dgm:cxn modelId="{3FE1C5B4-464C-4924-8291-7890BB40928A}" type="presParOf" srcId="{B917CFEC-53F3-4FB8-AF25-55FDEB8890CF}" destId="{4CB5E44A-B955-46DF-87E6-B8C410506851}" srcOrd="0" destOrd="0" presId="urn:microsoft.com/office/officeart/2005/8/layout/equation2"/>
    <dgm:cxn modelId="{1A662681-DC10-4EF1-8EB6-0786BAD54C7C}" type="presParOf" srcId="{4DAE7336-FC27-4FA3-A570-3C743BE50818}" destId="{2B3565EF-1C79-487A-85F6-FEB21B976D17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7508382F-6A33-4BCC-BF80-C8B642ED5527}" type="doc">
      <dgm:prSet loTypeId="urn:microsoft.com/office/officeart/2005/8/layout/lProcess2" loCatId="list" qsTypeId="urn:microsoft.com/office/officeart/2005/8/quickstyle/3d7" qsCatId="3D" csTypeId="urn:microsoft.com/office/officeart/2005/8/colors/accent1_1" csCatId="accent1"/>
      <dgm:spPr/>
      <dgm:t>
        <a:bodyPr/>
        <a:lstStyle/>
        <a:p>
          <a:endParaRPr lang="en-US"/>
        </a:p>
      </dgm:t>
    </dgm:pt>
    <dgm:pt modelId="{6A8A0C2A-7D80-4D8C-B99C-AB8E758FC080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ورقۀ قرضۀ 20 ساله با نرخ کوپن 9 درصد و ثمر تا سررسید 6 درصد با دورۀ پرداخت 6 ماهه و ارزش اسمی 100 دلار موجود است. اگر ثمر 2 درصد تغییر کند درصد تغییرات واقعی و تقریبی قیمت قرضۀ یادشده به شرح جدول زیر است:</a:t>
          </a:r>
          <a:endParaRPr lang="en-US" dirty="0">
            <a:cs typeface="B Zar" pitchFamily="2" charset="-78"/>
          </a:endParaRPr>
        </a:p>
      </dgm:t>
    </dgm:pt>
    <dgm:pt modelId="{C4228C1A-8074-4025-9CA2-0DE2E9364D7D}" type="parTrans" cxnId="{AEBE54DF-1C82-4AF8-961B-62FC9103B17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17D31D1-0CB2-46D7-877C-4BD210BB55DE}" type="sibTrans" cxnId="{AEBE54DF-1C82-4AF8-961B-62FC9103B17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9B70DB9-E2C9-4CCD-A2C4-A78CEC6AB625}" type="pres">
      <dgm:prSet presAssocID="{7508382F-6A33-4BCC-BF80-C8B642ED552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124D27B-2D2E-4662-811E-8815ED2C1C53}" type="pres">
      <dgm:prSet presAssocID="{6A8A0C2A-7D80-4D8C-B99C-AB8E758FC080}" presName="compNode" presStyleCnt="0"/>
      <dgm:spPr/>
    </dgm:pt>
    <dgm:pt modelId="{EF81CE89-0FFB-4583-9EDC-E95F7635C1D5}" type="pres">
      <dgm:prSet presAssocID="{6A8A0C2A-7D80-4D8C-B99C-AB8E758FC080}" presName="aNode" presStyleLbl="bgShp" presStyleIdx="0" presStyleCnt="1"/>
      <dgm:spPr/>
      <dgm:t>
        <a:bodyPr/>
        <a:lstStyle/>
        <a:p>
          <a:endParaRPr lang="en-US"/>
        </a:p>
      </dgm:t>
    </dgm:pt>
    <dgm:pt modelId="{CA40C5EA-238E-431C-A818-7EDEA8AA021C}" type="pres">
      <dgm:prSet presAssocID="{6A8A0C2A-7D80-4D8C-B99C-AB8E758FC080}" presName="textNode" presStyleLbl="bgShp" presStyleIdx="0" presStyleCnt="1"/>
      <dgm:spPr/>
      <dgm:t>
        <a:bodyPr/>
        <a:lstStyle/>
        <a:p>
          <a:endParaRPr lang="en-US"/>
        </a:p>
      </dgm:t>
    </dgm:pt>
    <dgm:pt modelId="{3A7F025C-48D7-4CC3-81B9-19CCED9541D4}" type="pres">
      <dgm:prSet presAssocID="{6A8A0C2A-7D80-4D8C-B99C-AB8E758FC080}" presName="compChildNode" presStyleCnt="0"/>
      <dgm:spPr/>
    </dgm:pt>
    <dgm:pt modelId="{36AB2A63-6358-47E8-AE3A-447E42BC5363}" type="pres">
      <dgm:prSet presAssocID="{6A8A0C2A-7D80-4D8C-B99C-AB8E758FC080}" presName="theInnerList" presStyleCnt="0"/>
      <dgm:spPr/>
    </dgm:pt>
  </dgm:ptLst>
  <dgm:cxnLst>
    <dgm:cxn modelId="{AEBE54DF-1C82-4AF8-961B-62FC9103B17D}" srcId="{7508382F-6A33-4BCC-BF80-C8B642ED5527}" destId="{6A8A0C2A-7D80-4D8C-B99C-AB8E758FC080}" srcOrd="0" destOrd="0" parTransId="{C4228C1A-8074-4025-9CA2-0DE2E9364D7D}" sibTransId="{B17D31D1-0CB2-46D7-877C-4BD210BB55DE}"/>
    <dgm:cxn modelId="{CB11D807-53A1-4A88-A99D-A89BF4F681A5}" type="presOf" srcId="{7508382F-6A33-4BCC-BF80-C8B642ED5527}" destId="{39B70DB9-E2C9-4CCD-A2C4-A78CEC6AB625}" srcOrd="0" destOrd="0" presId="urn:microsoft.com/office/officeart/2005/8/layout/lProcess2"/>
    <dgm:cxn modelId="{BCB29AFD-86AC-4E0A-8609-7CD53A438B97}" type="presOf" srcId="{6A8A0C2A-7D80-4D8C-B99C-AB8E758FC080}" destId="{EF81CE89-0FFB-4583-9EDC-E95F7635C1D5}" srcOrd="0" destOrd="0" presId="urn:microsoft.com/office/officeart/2005/8/layout/lProcess2"/>
    <dgm:cxn modelId="{C9267374-F7B2-4CE4-BE2B-DFC879E78BAE}" type="presOf" srcId="{6A8A0C2A-7D80-4D8C-B99C-AB8E758FC080}" destId="{CA40C5EA-238E-431C-A818-7EDEA8AA021C}" srcOrd="1" destOrd="0" presId="urn:microsoft.com/office/officeart/2005/8/layout/lProcess2"/>
    <dgm:cxn modelId="{22750FE2-9FC4-412F-A5E2-2DD9F574A411}" type="presParOf" srcId="{39B70DB9-E2C9-4CCD-A2C4-A78CEC6AB625}" destId="{1124D27B-2D2E-4662-811E-8815ED2C1C53}" srcOrd="0" destOrd="0" presId="urn:microsoft.com/office/officeart/2005/8/layout/lProcess2"/>
    <dgm:cxn modelId="{A372CE15-F5DC-4929-83B3-3376BD1764B8}" type="presParOf" srcId="{1124D27B-2D2E-4662-811E-8815ED2C1C53}" destId="{EF81CE89-0FFB-4583-9EDC-E95F7635C1D5}" srcOrd="0" destOrd="0" presId="urn:microsoft.com/office/officeart/2005/8/layout/lProcess2"/>
    <dgm:cxn modelId="{77D91936-8D0F-4460-8C67-DA9C611B0C4B}" type="presParOf" srcId="{1124D27B-2D2E-4662-811E-8815ED2C1C53}" destId="{CA40C5EA-238E-431C-A818-7EDEA8AA021C}" srcOrd="1" destOrd="0" presId="urn:microsoft.com/office/officeart/2005/8/layout/lProcess2"/>
    <dgm:cxn modelId="{5414ED03-9577-4DE0-94A6-1DF9980896F9}" type="presParOf" srcId="{1124D27B-2D2E-4662-811E-8815ED2C1C53}" destId="{3A7F025C-48D7-4CC3-81B9-19CCED9541D4}" srcOrd="2" destOrd="0" presId="urn:microsoft.com/office/officeart/2005/8/layout/lProcess2"/>
    <dgm:cxn modelId="{8F3941F6-6556-4256-99D9-BDF37544F8EF}" type="presParOf" srcId="{3A7F025C-48D7-4CC3-81B9-19CCED9541D4}" destId="{36AB2A63-6358-47E8-AE3A-447E42BC5363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EEE0AE-0BDB-4CC8-925C-D57A174F8A75}" type="doc">
      <dgm:prSet loTypeId="urn:microsoft.com/office/officeart/2005/8/layout/vList2" loCatId="list" qsTypeId="urn:microsoft.com/office/officeart/2005/8/quickstyle/3d7" qsCatId="3D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BD9CC8DE-CDB5-4EAB-8921-5524B7154C92}">
      <dgm:prSet custT="1"/>
      <dgm:spPr/>
      <dgm:t>
        <a:bodyPr/>
        <a:lstStyle/>
        <a:p>
          <a:pPr algn="ctr" rtl="1"/>
          <a:r>
            <a:rPr lang="fa-IR" sz="2000" dirty="0" smtClean="0"/>
            <a:t>ناشر</a:t>
          </a:r>
          <a:endParaRPr lang="en-US" sz="2000" dirty="0"/>
        </a:p>
      </dgm:t>
    </dgm:pt>
    <dgm:pt modelId="{094C4EE8-4C69-43B3-AF2C-46E8F59D08B4}" type="parTrans" cxnId="{287785D4-9335-4E38-8299-162C37C3FD65}">
      <dgm:prSet/>
      <dgm:spPr/>
      <dgm:t>
        <a:bodyPr/>
        <a:lstStyle/>
        <a:p>
          <a:pPr algn="ctr"/>
          <a:endParaRPr lang="en-US" sz="2000"/>
        </a:p>
      </dgm:t>
    </dgm:pt>
    <dgm:pt modelId="{5406A90A-C7D2-4E8E-B04F-0B06B592D9E5}" type="sibTrans" cxnId="{287785D4-9335-4E38-8299-162C37C3FD65}">
      <dgm:prSet/>
      <dgm:spPr/>
      <dgm:t>
        <a:bodyPr/>
        <a:lstStyle/>
        <a:p>
          <a:pPr algn="ctr"/>
          <a:endParaRPr lang="en-US" sz="2000"/>
        </a:p>
      </dgm:t>
    </dgm:pt>
    <dgm:pt modelId="{9E6F6651-BBCB-4934-A9C2-4571F2FF5170}">
      <dgm:prSet custT="1"/>
      <dgm:spPr/>
      <dgm:t>
        <a:bodyPr/>
        <a:lstStyle/>
        <a:p>
          <a:pPr algn="l" rtl="0"/>
          <a:r>
            <a:rPr lang="en-US" sz="2000" dirty="0" smtClean="0"/>
            <a:t>issuer</a:t>
          </a:r>
          <a:endParaRPr lang="fa-IR" sz="2000" dirty="0"/>
        </a:p>
      </dgm:t>
    </dgm:pt>
    <dgm:pt modelId="{F8BB0F2F-F0F1-4E5D-8086-598AFEB75F92}" type="parTrans" cxnId="{A0A73200-6FDF-42AA-9947-BB45B146D01E}">
      <dgm:prSet/>
      <dgm:spPr/>
      <dgm:t>
        <a:bodyPr/>
        <a:lstStyle/>
        <a:p>
          <a:pPr algn="ctr"/>
          <a:endParaRPr lang="en-US" sz="2000"/>
        </a:p>
      </dgm:t>
    </dgm:pt>
    <dgm:pt modelId="{B350B102-24E2-4E87-9079-C617BCE3D0B1}" type="sibTrans" cxnId="{A0A73200-6FDF-42AA-9947-BB45B146D01E}">
      <dgm:prSet/>
      <dgm:spPr/>
      <dgm:t>
        <a:bodyPr/>
        <a:lstStyle/>
        <a:p>
          <a:pPr algn="ctr"/>
          <a:endParaRPr lang="en-US" sz="2000"/>
        </a:p>
      </dgm:t>
    </dgm:pt>
    <dgm:pt modelId="{2BF18806-27BF-4C2B-BFE1-9A26CC064495}">
      <dgm:prSet custT="1"/>
      <dgm:spPr/>
      <dgm:t>
        <a:bodyPr/>
        <a:lstStyle/>
        <a:p>
          <a:pPr algn="ctr" rtl="1"/>
          <a:r>
            <a:rPr lang="fa-IR" sz="2000" dirty="0" smtClean="0"/>
            <a:t>سررسید</a:t>
          </a:r>
          <a:endParaRPr lang="en-US" sz="2000" dirty="0"/>
        </a:p>
      </dgm:t>
    </dgm:pt>
    <dgm:pt modelId="{E60BC93C-9470-44FE-BF96-5446AF5E38CC}" type="parTrans" cxnId="{964AE24F-B164-4D25-963B-A4B7D411ABA2}">
      <dgm:prSet/>
      <dgm:spPr/>
      <dgm:t>
        <a:bodyPr/>
        <a:lstStyle/>
        <a:p>
          <a:pPr algn="ctr"/>
          <a:endParaRPr lang="en-US" sz="2000"/>
        </a:p>
      </dgm:t>
    </dgm:pt>
    <dgm:pt modelId="{80963D37-A2C7-465B-BA5F-E0F2FA0291FE}" type="sibTrans" cxnId="{964AE24F-B164-4D25-963B-A4B7D411ABA2}">
      <dgm:prSet/>
      <dgm:spPr/>
      <dgm:t>
        <a:bodyPr/>
        <a:lstStyle/>
        <a:p>
          <a:pPr algn="ctr"/>
          <a:endParaRPr lang="en-US" sz="2000"/>
        </a:p>
      </dgm:t>
    </dgm:pt>
    <dgm:pt modelId="{D7A3386B-EA2E-4BC1-AD55-FE14564F8AC7}">
      <dgm:prSet custT="1"/>
      <dgm:spPr/>
      <dgm:t>
        <a:bodyPr/>
        <a:lstStyle/>
        <a:p>
          <a:pPr algn="l" rtl="0"/>
          <a:r>
            <a:rPr lang="en-US" sz="2000" dirty="0" smtClean="0"/>
            <a:t>Maturity</a:t>
          </a:r>
          <a:endParaRPr lang="fa-IR" sz="2000" dirty="0"/>
        </a:p>
      </dgm:t>
    </dgm:pt>
    <dgm:pt modelId="{7298FD0E-04A2-4471-9D4A-A4AF1411A2C9}" type="parTrans" cxnId="{4CDC3A3B-EC63-4057-ABDB-AF0C26B1B852}">
      <dgm:prSet/>
      <dgm:spPr/>
      <dgm:t>
        <a:bodyPr/>
        <a:lstStyle/>
        <a:p>
          <a:pPr algn="ctr"/>
          <a:endParaRPr lang="en-US" sz="2000"/>
        </a:p>
      </dgm:t>
    </dgm:pt>
    <dgm:pt modelId="{AB222230-0B96-425A-9510-FF906F29C0E4}" type="sibTrans" cxnId="{4CDC3A3B-EC63-4057-ABDB-AF0C26B1B852}">
      <dgm:prSet/>
      <dgm:spPr/>
      <dgm:t>
        <a:bodyPr/>
        <a:lstStyle/>
        <a:p>
          <a:pPr algn="ctr"/>
          <a:endParaRPr lang="en-US" sz="2000"/>
        </a:p>
      </dgm:t>
    </dgm:pt>
    <dgm:pt modelId="{685BD968-29AD-4795-80DC-4CF4D4C11F92}">
      <dgm:prSet custT="1"/>
      <dgm:spPr/>
      <dgm:t>
        <a:bodyPr/>
        <a:lstStyle/>
        <a:p>
          <a:pPr algn="ctr" rtl="1"/>
          <a:r>
            <a:rPr lang="fa-IR" sz="2000" dirty="0" smtClean="0"/>
            <a:t>نقدشوندگی</a:t>
          </a:r>
          <a:endParaRPr lang="en-US" sz="2000" dirty="0"/>
        </a:p>
      </dgm:t>
    </dgm:pt>
    <dgm:pt modelId="{EB23E3E8-4BE2-430B-9769-A7A7136FED8B}" type="parTrans" cxnId="{46A5781C-60EF-41A0-A319-F17A48586660}">
      <dgm:prSet/>
      <dgm:spPr/>
      <dgm:t>
        <a:bodyPr/>
        <a:lstStyle/>
        <a:p>
          <a:pPr algn="ctr"/>
          <a:endParaRPr lang="en-US" sz="2000"/>
        </a:p>
      </dgm:t>
    </dgm:pt>
    <dgm:pt modelId="{AAC1488C-FA60-455C-AC14-BF10B7B8661E}" type="sibTrans" cxnId="{46A5781C-60EF-41A0-A319-F17A48586660}">
      <dgm:prSet/>
      <dgm:spPr/>
      <dgm:t>
        <a:bodyPr/>
        <a:lstStyle/>
        <a:p>
          <a:pPr algn="ctr"/>
          <a:endParaRPr lang="en-US" sz="2000"/>
        </a:p>
      </dgm:t>
    </dgm:pt>
    <dgm:pt modelId="{60BBFA92-5D5C-48CA-950C-AF525E4F385A}">
      <dgm:prSet custT="1"/>
      <dgm:spPr/>
      <dgm:t>
        <a:bodyPr/>
        <a:lstStyle/>
        <a:p>
          <a:pPr algn="l" rtl="0"/>
          <a:r>
            <a:rPr lang="en-US" sz="2000" dirty="0" smtClean="0"/>
            <a:t>liquidity</a:t>
          </a:r>
          <a:endParaRPr lang="fa-IR" sz="2000" dirty="0"/>
        </a:p>
      </dgm:t>
    </dgm:pt>
    <dgm:pt modelId="{35E298EE-4318-434E-8935-1CA32D69B1D3}" type="parTrans" cxnId="{99DDD3A2-0F0B-4C1A-83D1-5D7215809F53}">
      <dgm:prSet/>
      <dgm:spPr/>
      <dgm:t>
        <a:bodyPr/>
        <a:lstStyle/>
        <a:p>
          <a:pPr algn="ctr"/>
          <a:endParaRPr lang="en-US" sz="2000"/>
        </a:p>
      </dgm:t>
    </dgm:pt>
    <dgm:pt modelId="{A25BC6F9-17AB-41DE-AA86-C0DBC06EEA6C}" type="sibTrans" cxnId="{99DDD3A2-0F0B-4C1A-83D1-5D7215809F53}">
      <dgm:prSet/>
      <dgm:spPr/>
      <dgm:t>
        <a:bodyPr/>
        <a:lstStyle/>
        <a:p>
          <a:pPr algn="ctr"/>
          <a:endParaRPr lang="en-US" sz="2000"/>
        </a:p>
      </dgm:t>
    </dgm:pt>
    <dgm:pt modelId="{AFFF0B14-B974-458C-A43F-C043430CBA21}">
      <dgm:prSet custT="1"/>
      <dgm:spPr/>
      <dgm:t>
        <a:bodyPr/>
        <a:lstStyle/>
        <a:p>
          <a:pPr algn="ctr" rtl="1"/>
          <a:r>
            <a:rPr lang="fa-IR" sz="2000" dirty="0" smtClean="0"/>
            <a:t>نرخ سرمایه‌گذاری مجدد</a:t>
          </a:r>
          <a:endParaRPr lang="en-US" sz="2000" dirty="0"/>
        </a:p>
      </dgm:t>
    </dgm:pt>
    <dgm:pt modelId="{E4530045-62FE-4617-A9E2-962E460A550C}" type="parTrans" cxnId="{619E234F-975D-4C7D-A091-2FE3149E112C}">
      <dgm:prSet/>
      <dgm:spPr/>
      <dgm:t>
        <a:bodyPr/>
        <a:lstStyle/>
        <a:p>
          <a:pPr algn="ctr"/>
          <a:endParaRPr lang="en-US" sz="2000"/>
        </a:p>
      </dgm:t>
    </dgm:pt>
    <dgm:pt modelId="{DD8C8511-89C4-4648-B216-98E687AD53DF}" type="sibTrans" cxnId="{619E234F-975D-4C7D-A091-2FE3149E112C}">
      <dgm:prSet/>
      <dgm:spPr/>
      <dgm:t>
        <a:bodyPr/>
        <a:lstStyle/>
        <a:p>
          <a:pPr algn="ctr"/>
          <a:endParaRPr lang="en-US" sz="2000"/>
        </a:p>
      </dgm:t>
    </dgm:pt>
    <dgm:pt modelId="{9C931EAD-34FE-4643-84A1-5F836CEA213C}">
      <dgm:prSet custT="1"/>
      <dgm:spPr/>
      <dgm:t>
        <a:bodyPr/>
        <a:lstStyle/>
        <a:p>
          <a:pPr algn="l" rtl="0"/>
          <a:r>
            <a:rPr lang="en-US" sz="2000" dirty="0" smtClean="0"/>
            <a:t>Reinvestment rate</a:t>
          </a:r>
          <a:endParaRPr lang="en-US" sz="2000" dirty="0"/>
        </a:p>
      </dgm:t>
    </dgm:pt>
    <dgm:pt modelId="{0C8D4051-BAA4-47A2-B22B-543805A153A7}" type="parTrans" cxnId="{8A57C941-7766-486B-9398-5D17EB68FD9C}">
      <dgm:prSet/>
      <dgm:spPr/>
      <dgm:t>
        <a:bodyPr/>
        <a:lstStyle/>
        <a:p>
          <a:pPr algn="ctr"/>
          <a:endParaRPr lang="en-US" sz="2000"/>
        </a:p>
      </dgm:t>
    </dgm:pt>
    <dgm:pt modelId="{AA8EE4A5-CBF5-4869-8ECE-F1F7E3819445}" type="sibTrans" cxnId="{8A57C941-7766-486B-9398-5D17EB68FD9C}">
      <dgm:prSet/>
      <dgm:spPr/>
      <dgm:t>
        <a:bodyPr/>
        <a:lstStyle/>
        <a:p>
          <a:pPr algn="ctr"/>
          <a:endParaRPr lang="en-US" sz="2000"/>
        </a:p>
      </dgm:t>
    </dgm:pt>
    <dgm:pt modelId="{6F264433-66AE-42FE-99AE-798B9F01C9DF}">
      <dgm:prSet custT="1"/>
      <dgm:spPr/>
      <dgm:t>
        <a:bodyPr/>
        <a:lstStyle/>
        <a:p>
          <a:pPr algn="ctr" rtl="1"/>
          <a:r>
            <a:rPr lang="fa-IR" sz="2000" dirty="0" smtClean="0"/>
            <a:t>مالیات</a:t>
          </a:r>
          <a:endParaRPr lang="en-US" sz="2000" dirty="0"/>
        </a:p>
      </dgm:t>
    </dgm:pt>
    <dgm:pt modelId="{2D2A4261-4AF4-4924-B2CA-30781E303528}" type="parTrans" cxnId="{61104979-F430-487A-83E0-6F78B846B63E}">
      <dgm:prSet/>
      <dgm:spPr/>
      <dgm:t>
        <a:bodyPr/>
        <a:lstStyle/>
        <a:p>
          <a:pPr algn="ctr"/>
          <a:endParaRPr lang="en-US" sz="2000"/>
        </a:p>
      </dgm:t>
    </dgm:pt>
    <dgm:pt modelId="{AB0758F3-D51A-4554-9A50-606FFECB052A}" type="sibTrans" cxnId="{61104979-F430-487A-83E0-6F78B846B63E}">
      <dgm:prSet/>
      <dgm:spPr/>
      <dgm:t>
        <a:bodyPr/>
        <a:lstStyle/>
        <a:p>
          <a:pPr algn="ctr"/>
          <a:endParaRPr lang="en-US" sz="2000"/>
        </a:p>
      </dgm:t>
    </dgm:pt>
    <dgm:pt modelId="{72B954C2-61DF-41E7-9130-72E8C16BC839}">
      <dgm:prSet custT="1"/>
      <dgm:spPr/>
      <dgm:t>
        <a:bodyPr/>
        <a:lstStyle/>
        <a:p>
          <a:pPr algn="l" rtl="0"/>
          <a:r>
            <a:rPr lang="en-US" sz="2000" dirty="0" smtClean="0"/>
            <a:t>Tax</a:t>
          </a:r>
          <a:endParaRPr lang="en-US" sz="2000" dirty="0"/>
        </a:p>
      </dgm:t>
    </dgm:pt>
    <dgm:pt modelId="{E32F9498-318B-4BE0-9CF9-E3BBC82DF086}" type="parTrans" cxnId="{8F2F2283-CA0D-4D16-8A08-8BDEFDE3BC51}">
      <dgm:prSet/>
      <dgm:spPr/>
      <dgm:t>
        <a:bodyPr/>
        <a:lstStyle/>
        <a:p>
          <a:pPr algn="ctr"/>
          <a:endParaRPr lang="en-US" sz="2000"/>
        </a:p>
      </dgm:t>
    </dgm:pt>
    <dgm:pt modelId="{3F0EA633-1369-4747-8E24-9D85112522A0}" type="sibTrans" cxnId="{8F2F2283-CA0D-4D16-8A08-8BDEFDE3BC51}">
      <dgm:prSet/>
      <dgm:spPr/>
      <dgm:t>
        <a:bodyPr/>
        <a:lstStyle/>
        <a:p>
          <a:pPr algn="ctr"/>
          <a:endParaRPr lang="en-US" sz="2000"/>
        </a:p>
      </dgm:t>
    </dgm:pt>
    <dgm:pt modelId="{B17C10D9-14F1-4180-8718-2AAACCDE5242}" type="pres">
      <dgm:prSet presAssocID="{10EEE0AE-0BDB-4CC8-925C-D57A174F8A7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00506CE-3557-4C85-AAD2-F5801101EAEF}" type="pres">
      <dgm:prSet presAssocID="{BD9CC8DE-CDB5-4EAB-8921-5524B7154C92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6B744A-DD83-4870-AA40-0F07AFFFC475}" type="pres">
      <dgm:prSet presAssocID="{BD9CC8DE-CDB5-4EAB-8921-5524B7154C92}" presName="childText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51288E-DAEC-4A72-9E93-011D91A2C681}" type="pres">
      <dgm:prSet presAssocID="{2BF18806-27BF-4C2B-BFE1-9A26CC064495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62EE75-CD1D-46B9-818B-4237A5D0ECFF}" type="pres">
      <dgm:prSet presAssocID="{2BF18806-27BF-4C2B-BFE1-9A26CC064495}" presName="childText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007EEE-7761-48BB-A3AF-50779FDBF5F5}" type="pres">
      <dgm:prSet presAssocID="{685BD968-29AD-4795-80DC-4CF4D4C11F92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7C283E-2E9C-4F66-B0F1-01233A5E174A}" type="pres">
      <dgm:prSet presAssocID="{685BD968-29AD-4795-80DC-4CF4D4C11F92}" presName="childText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FF565D-4040-4BF7-83E7-85A67C501F94}" type="pres">
      <dgm:prSet presAssocID="{AFFF0B14-B974-458C-A43F-C043430CBA21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805096-E765-42E3-876F-08BA502DE536}" type="pres">
      <dgm:prSet presAssocID="{AFFF0B14-B974-458C-A43F-C043430CBA21}" presName="childText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414EBE-238B-492A-8206-02227D93A2E6}" type="pres">
      <dgm:prSet presAssocID="{6F264433-66AE-42FE-99AE-798B9F01C9DF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8108E9-0A87-407D-9FF6-FDEDB1004D58}" type="pres">
      <dgm:prSet presAssocID="{6F264433-66AE-42FE-99AE-798B9F01C9DF}" presName="childText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CDC3A3B-EC63-4057-ABDB-AF0C26B1B852}" srcId="{2BF18806-27BF-4C2B-BFE1-9A26CC064495}" destId="{D7A3386B-EA2E-4BC1-AD55-FE14564F8AC7}" srcOrd="0" destOrd="0" parTransId="{7298FD0E-04A2-4471-9D4A-A4AF1411A2C9}" sibTransId="{AB222230-0B96-425A-9510-FF906F29C0E4}"/>
    <dgm:cxn modelId="{99DDD3A2-0F0B-4C1A-83D1-5D7215809F53}" srcId="{685BD968-29AD-4795-80DC-4CF4D4C11F92}" destId="{60BBFA92-5D5C-48CA-950C-AF525E4F385A}" srcOrd="0" destOrd="0" parTransId="{35E298EE-4318-434E-8935-1CA32D69B1D3}" sibTransId="{A25BC6F9-17AB-41DE-AA86-C0DBC06EEA6C}"/>
    <dgm:cxn modelId="{5E1A8611-E29C-4F1B-AA7A-8D9BA7BCC45D}" type="presOf" srcId="{AFFF0B14-B974-458C-A43F-C043430CBA21}" destId="{BBFF565D-4040-4BF7-83E7-85A67C501F94}" srcOrd="0" destOrd="0" presId="urn:microsoft.com/office/officeart/2005/8/layout/vList2"/>
    <dgm:cxn modelId="{FE837D2D-6DEC-40A9-A533-88E476106DB1}" type="presOf" srcId="{10EEE0AE-0BDB-4CC8-925C-D57A174F8A75}" destId="{B17C10D9-14F1-4180-8718-2AAACCDE5242}" srcOrd="0" destOrd="0" presId="urn:microsoft.com/office/officeart/2005/8/layout/vList2"/>
    <dgm:cxn modelId="{C7B43B0B-5AD2-492F-8543-F79FA62781CE}" type="presOf" srcId="{9E6F6651-BBCB-4934-A9C2-4571F2FF5170}" destId="{5D6B744A-DD83-4870-AA40-0F07AFFFC475}" srcOrd="0" destOrd="0" presId="urn:microsoft.com/office/officeart/2005/8/layout/vList2"/>
    <dgm:cxn modelId="{8F2F2283-CA0D-4D16-8A08-8BDEFDE3BC51}" srcId="{6F264433-66AE-42FE-99AE-798B9F01C9DF}" destId="{72B954C2-61DF-41E7-9130-72E8C16BC839}" srcOrd="0" destOrd="0" parTransId="{E32F9498-318B-4BE0-9CF9-E3BBC82DF086}" sibTransId="{3F0EA633-1369-4747-8E24-9D85112522A0}"/>
    <dgm:cxn modelId="{964AE24F-B164-4D25-963B-A4B7D411ABA2}" srcId="{10EEE0AE-0BDB-4CC8-925C-D57A174F8A75}" destId="{2BF18806-27BF-4C2B-BFE1-9A26CC064495}" srcOrd="1" destOrd="0" parTransId="{E60BC93C-9470-44FE-BF96-5446AF5E38CC}" sibTransId="{80963D37-A2C7-465B-BA5F-E0F2FA0291FE}"/>
    <dgm:cxn modelId="{79AC42A8-6B87-4820-9D53-A52453F70436}" type="presOf" srcId="{685BD968-29AD-4795-80DC-4CF4D4C11F92}" destId="{33007EEE-7761-48BB-A3AF-50779FDBF5F5}" srcOrd="0" destOrd="0" presId="urn:microsoft.com/office/officeart/2005/8/layout/vList2"/>
    <dgm:cxn modelId="{287785D4-9335-4E38-8299-162C37C3FD65}" srcId="{10EEE0AE-0BDB-4CC8-925C-D57A174F8A75}" destId="{BD9CC8DE-CDB5-4EAB-8921-5524B7154C92}" srcOrd="0" destOrd="0" parTransId="{094C4EE8-4C69-43B3-AF2C-46E8F59D08B4}" sibTransId="{5406A90A-C7D2-4E8E-B04F-0B06B592D9E5}"/>
    <dgm:cxn modelId="{61B43281-1B1B-4990-8BC3-E4CF7FCAF563}" type="presOf" srcId="{BD9CC8DE-CDB5-4EAB-8921-5524B7154C92}" destId="{200506CE-3557-4C85-AAD2-F5801101EAEF}" srcOrd="0" destOrd="0" presId="urn:microsoft.com/office/officeart/2005/8/layout/vList2"/>
    <dgm:cxn modelId="{46A5781C-60EF-41A0-A319-F17A48586660}" srcId="{10EEE0AE-0BDB-4CC8-925C-D57A174F8A75}" destId="{685BD968-29AD-4795-80DC-4CF4D4C11F92}" srcOrd="2" destOrd="0" parTransId="{EB23E3E8-4BE2-430B-9769-A7A7136FED8B}" sibTransId="{AAC1488C-FA60-455C-AC14-BF10B7B8661E}"/>
    <dgm:cxn modelId="{95709FB0-369D-49F9-9872-5138259F52BB}" type="presOf" srcId="{6F264433-66AE-42FE-99AE-798B9F01C9DF}" destId="{5D414EBE-238B-492A-8206-02227D93A2E6}" srcOrd="0" destOrd="0" presId="urn:microsoft.com/office/officeart/2005/8/layout/vList2"/>
    <dgm:cxn modelId="{77BB16B4-F091-475C-8842-EB64C4A2A82A}" type="presOf" srcId="{72B954C2-61DF-41E7-9130-72E8C16BC839}" destId="{DB8108E9-0A87-407D-9FF6-FDEDB1004D58}" srcOrd="0" destOrd="0" presId="urn:microsoft.com/office/officeart/2005/8/layout/vList2"/>
    <dgm:cxn modelId="{A0A73200-6FDF-42AA-9947-BB45B146D01E}" srcId="{BD9CC8DE-CDB5-4EAB-8921-5524B7154C92}" destId="{9E6F6651-BBCB-4934-A9C2-4571F2FF5170}" srcOrd="0" destOrd="0" parTransId="{F8BB0F2F-F0F1-4E5D-8086-598AFEB75F92}" sibTransId="{B350B102-24E2-4E87-9079-C617BCE3D0B1}"/>
    <dgm:cxn modelId="{0BDB761B-DAD4-4082-9B17-6A48C691B619}" type="presOf" srcId="{D7A3386B-EA2E-4BC1-AD55-FE14564F8AC7}" destId="{7E62EE75-CD1D-46B9-818B-4237A5D0ECFF}" srcOrd="0" destOrd="0" presId="urn:microsoft.com/office/officeart/2005/8/layout/vList2"/>
    <dgm:cxn modelId="{8A57C941-7766-486B-9398-5D17EB68FD9C}" srcId="{AFFF0B14-B974-458C-A43F-C043430CBA21}" destId="{9C931EAD-34FE-4643-84A1-5F836CEA213C}" srcOrd="0" destOrd="0" parTransId="{0C8D4051-BAA4-47A2-B22B-543805A153A7}" sibTransId="{AA8EE4A5-CBF5-4869-8ECE-F1F7E3819445}"/>
    <dgm:cxn modelId="{02D381C1-4D4D-4DFB-A9B9-DDC854290964}" type="presOf" srcId="{9C931EAD-34FE-4643-84A1-5F836CEA213C}" destId="{20805096-E765-42E3-876F-08BA502DE536}" srcOrd="0" destOrd="0" presId="urn:microsoft.com/office/officeart/2005/8/layout/vList2"/>
    <dgm:cxn modelId="{61104979-F430-487A-83E0-6F78B846B63E}" srcId="{10EEE0AE-0BDB-4CC8-925C-D57A174F8A75}" destId="{6F264433-66AE-42FE-99AE-798B9F01C9DF}" srcOrd="4" destOrd="0" parTransId="{2D2A4261-4AF4-4924-B2CA-30781E303528}" sibTransId="{AB0758F3-D51A-4554-9A50-606FFECB052A}"/>
    <dgm:cxn modelId="{619E234F-975D-4C7D-A091-2FE3149E112C}" srcId="{10EEE0AE-0BDB-4CC8-925C-D57A174F8A75}" destId="{AFFF0B14-B974-458C-A43F-C043430CBA21}" srcOrd="3" destOrd="0" parTransId="{E4530045-62FE-4617-A9E2-962E460A550C}" sibTransId="{DD8C8511-89C4-4648-B216-98E687AD53DF}"/>
    <dgm:cxn modelId="{E789152F-B069-4BE9-9547-B27F3D68890D}" type="presOf" srcId="{2BF18806-27BF-4C2B-BFE1-9A26CC064495}" destId="{4E51288E-DAEC-4A72-9E93-011D91A2C681}" srcOrd="0" destOrd="0" presId="urn:microsoft.com/office/officeart/2005/8/layout/vList2"/>
    <dgm:cxn modelId="{09E86AA8-878C-4CBE-B564-9EE4B69CF92A}" type="presOf" srcId="{60BBFA92-5D5C-48CA-950C-AF525E4F385A}" destId="{AC7C283E-2E9C-4F66-B0F1-01233A5E174A}" srcOrd="0" destOrd="0" presId="urn:microsoft.com/office/officeart/2005/8/layout/vList2"/>
    <dgm:cxn modelId="{0406D0D0-339E-4D08-9526-7F3BCC36F5DA}" type="presParOf" srcId="{B17C10D9-14F1-4180-8718-2AAACCDE5242}" destId="{200506CE-3557-4C85-AAD2-F5801101EAEF}" srcOrd="0" destOrd="0" presId="urn:microsoft.com/office/officeart/2005/8/layout/vList2"/>
    <dgm:cxn modelId="{AEB7D7BE-21A7-4CC1-AFFC-F1E322765D7D}" type="presParOf" srcId="{B17C10D9-14F1-4180-8718-2AAACCDE5242}" destId="{5D6B744A-DD83-4870-AA40-0F07AFFFC475}" srcOrd="1" destOrd="0" presId="urn:microsoft.com/office/officeart/2005/8/layout/vList2"/>
    <dgm:cxn modelId="{026F6578-0B17-48B4-AF1C-519918830A36}" type="presParOf" srcId="{B17C10D9-14F1-4180-8718-2AAACCDE5242}" destId="{4E51288E-DAEC-4A72-9E93-011D91A2C681}" srcOrd="2" destOrd="0" presId="urn:microsoft.com/office/officeart/2005/8/layout/vList2"/>
    <dgm:cxn modelId="{7E00DF34-2F3F-44B2-AA7D-6B0EB108C502}" type="presParOf" srcId="{B17C10D9-14F1-4180-8718-2AAACCDE5242}" destId="{7E62EE75-CD1D-46B9-818B-4237A5D0ECFF}" srcOrd="3" destOrd="0" presId="urn:microsoft.com/office/officeart/2005/8/layout/vList2"/>
    <dgm:cxn modelId="{C3721D57-DA28-4B98-8EFD-337B47BBB434}" type="presParOf" srcId="{B17C10D9-14F1-4180-8718-2AAACCDE5242}" destId="{33007EEE-7761-48BB-A3AF-50779FDBF5F5}" srcOrd="4" destOrd="0" presId="urn:microsoft.com/office/officeart/2005/8/layout/vList2"/>
    <dgm:cxn modelId="{A276501D-CAF1-4D42-A878-9364A4B43232}" type="presParOf" srcId="{B17C10D9-14F1-4180-8718-2AAACCDE5242}" destId="{AC7C283E-2E9C-4F66-B0F1-01233A5E174A}" srcOrd="5" destOrd="0" presId="urn:microsoft.com/office/officeart/2005/8/layout/vList2"/>
    <dgm:cxn modelId="{154F8F71-47EA-4C3F-8295-17DB3664146D}" type="presParOf" srcId="{B17C10D9-14F1-4180-8718-2AAACCDE5242}" destId="{BBFF565D-4040-4BF7-83E7-85A67C501F94}" srcOrd="6" destOrd="0" presId="urn:microsoft.com/office/officeart/2005/8/layout/vList2"/>
    <dgm:cxn modelId="{1C098423-C393-4844-856C-0FF513602062}" type="presParOf" srcId="{B17C10D9-14F1-4180-8718-2AAACCDE5242}" destId="{20805096-E765-42E3-876F-08BA502DE536}" srcOrd="7" destOrd="0" presId="urn:microsoft.com/office/officeart/2005/8/layout/vList2"/>
    <dgm:cxn modelId="{8186AB24-0AA2-4938-905C-DE257064CDC3}" type="presParOf" srcId="{B17C10D9-14F1-4180-8718-2AAACCDE5242}" destId="{5D414EBE-238B-492A-8206-02227D93A2E6}" srcOrd="8" destOrd="0" presId="urn:microsoft.com/office/officeart/2005/8/layout/vList2"/>
    <dgm:cxn modelId="{26156DE9-5569-46E3-9C20-0FAFCAF9C727}" type="presParOf" srcId="{B17C10D9-14F1-4180-8718-2AAACCDE5242}" destId="{DB8108E9-0A87-407D-9FF6-FDEDB1004D58}" srcOrd="9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113E399-3BA8-42BA-BB33-C5D4E4EAE348}" type="doc">
      <dgm:prSet loTypeId="urn:microsoft.com/office/officeart/2005/8/layout/list1" loCatId="list" qsTypeId="urn:microsoft.com/office/officeart/2005/8/quickstyle/3d1" qsCatId="3D" csTypeId="urn:microsoft.com/office/officeart/2005/8/colors/colorful4" csCatId="colorful"/>
      <dgm:spPr/>
      <dgm:t>
        <a:bodyPr/>
        <a:lstStyle/>
        <a:p>
          <a:endParaRPr lang="en-US"/>
        </a:p>
      </dgm:t>
    </dgm:pt>
    <dgm:pt modelId="{AC991CEF-E37C-4BB5-8E58-F23338887E0C}">
      <dgm:prSet custT="1"/>
      <dgm:spPr/>
      <dgm:t>
        <a:bodyPr/>
        <a:lstStyle/>
        <a:p>
          <a:pPr algn="ctr" rtl="1"/>
          <a:r>
            <a:rPr lang="fa-IR" sz="1600" b="1" dirty="0" smtClean="0">
              <a:cs typeface="B Zar" pitchFamily="2" charset="-78"/>
            </a:rPr>
            <a:t>ریسک نکول</a:t>
          </a:r>
          <a:endParaRPr lang="en-US" sz="1600" b="1" dirty="0">
            <a:cs typeface="B Zar" pitchFamily="2" charset="-78"/>
          </a:endParaRPr>
        </a:p>
      </dgm:t>
    </dgm:pt>
    <dgm:pt modelId="{B63BB37D-3019-420C-BDBE-4390782E4C1E}" type="parTrans" cxnId="{86877FE8-93DA-4185-95E9-BB38E35CB02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D67E7D88-DE33-4599-BCAD-D7A73B045450}" type="sibTrans" cxnId="{86877FE8-93DA-4185-95E9-BB38E35CB02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69488061-4206-46D4-A02D-6579DC383AB4}">
      <dgm:prSet/>
      <dgm:spPr/>
      <dgm:t>
        <a:bodyPr/>
        <a:lstStyle/>
        <a:p>
          <a:pPr rtl="0"/>
          <a:r>
            <a:rPr lang="en-US" dirty="0" smtClean="0">
              <a:cs typeface="B Zar" pitchFamily="2" charset="-78"/>
            </a:rPr>
            <a:t>Default risk</a:t>
          </a:r>
          <a:endParaRPr lang="en-US" dirty="0">
            <a:cs typeface="B Zar" pitchFamily="2" charset="-78"/>
          </a:endParaRPr>
        </a:p>
      </dgm:t>
    </dgm:pt>
    <dgm:pt modelId="{D9279531-DAA5-4E83-82BD-7376FF5B1645}" type="parTrans" cxnId="{A9097AC8-4620-4B38-9D92-B269FACB163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5944A7D2-0EB8-4F51-8C28-9453D7EC7491}" type="sibTrans" cxnId="{A9097AC8-4620-4B38-9D92-B269FACB163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F12771D-2E11-49F5-B70B-4B1DDD2ED670}">
      <dgm:prSet custT="1"/>
      <dgm:spPr/>
      <dgm:t>
        <a:bodyPr/>
        <a:lstStyle/>
        <a:p>
          <a:pPr algn="ctr" rtl="1"/>
          <a:r>
            <a:rPr lang="fa-IR" sz="1600" b="1" dirty="0" smtClean="0">
              <a:cs typeface="B Zar" pitchFamily="2" charset="-78"/>
            </a:rPr>
            <a:t>ریسک تلاطم نرخ بهره</a:t>
          </a:r>
          <a:endParaRPr lang="en-US" sz="1600" b="1" dirty="0">
            <a:cs typeface="B Zar" pitchFamily="2" charset="-78"/>
          </a:endParaRPr>
        </a:p>
      </dgm:t>
    </dgm:pt>
    <dgm:pt modelId="{B45F87CC-6D71-4A0A-B8A5-1D8C0331D271}" type="parTrans" cxnId="{F7E041BB-9BF0-4963-A2AD-E2CBC28E5AC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2A9E465-868D-4321-ABB2-2C071B9485A3}" type="sibTrans" cxnId="{F7E041BB-9BF0-4963-A2AD-E2CBC28E5AC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91597BDE-B695-4FAB-8FDF-68DD08C5637F}">
      <dgm:prSet/>
      <dgm:spPr/>
      <dgm:t>
        <a:bodyPr/>
        <a:lstStyle/>
        <a:p>
          <a:pPr rtl="0"/>
          <a:r>
            <a:rPr lang="en-US" dirty="0" smtClean="0">
              <a:cs typeface="B Zar" pitchFamily="2" charset="-78"/>
            </a:rPr>
            <a:t>Interest rate volatility risk</a:t>
          </a:r>
          <a:endParaRPr lang="en-US" dirty="0">
            <a:cs typeface="B Zar" pitchFamily="2" charset="-78"/>
          </a:endParaRPr>
        </a:p>
      </dgm:t>
    </dgm:pt>
    <dgm:pt modelId="{B26231BC-02F1-473A-8545-F8656B0CC22C}" type="parTrans" cxnId="{D3B231D0-739A-416B-B330-FA5F91EB2D2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A22BD475-D171-4347-ADE6-E19A015381A5}" type="sibTrans" cxnId="{D3B231D0-739A-416B-B330-FA5F91EB2D2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903003B2-E4A6-4182-8963-8D8CA9B14108}">
      <dgm:prSet custT="1"/>
      <dgm:spPr/>
      <dgm:t>
        <a:bodyPr/>
        <a:lstStyle/>
        <a:p>
          <a:pPr algn="ctr" rtl="1"/>
          <a:r>
            <a:rPr lang="fa-IR" sz="1600" b="1" dirty="0" smtClean="0">
              <a:cs typeface="B Zar" pitchFamily="2" charset="-78"/>
            </a:rPr>
            <a:t>ریسک سرمایه‌گذاری مجدد</a:t>
          </a:r>
          <a:endParaRPr lang="en-US" sz="1600" b="1" dirty="0">
            <a:cs typeface="B Zar" pitchFamily="2" charset="-78"/>
          </a:endParaRPr>
        </a:p>
      </dgm:t>
    </dgm:pt>
    <dgm:pt modelId="{1862FB42-3120-4B47-9950-3D9B7B05B9EA}" type="parTrans" cxnId="{E5A2D988-01B0-40AF-9A38-B159C73F517A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10444C4E-9507-4D0E-9CE5-5575A43F7FC8}" type="sibTrans" cxnId="{E5A2D988-01B0-40AF-9A38-B159C73F517A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39886F5-53EB-4C9D-980B-408BD96A37B3}">
      <dgm:prSet/>
      <dgm:spPr/>
      <dgm:t>
        <a:bodyPr/>
        <a:lstStyle/>
        <a:p>
          <a:pPr rtl="0"/>
          <a:r>
            <a:rPr lang="en-US" dirty="0" smtClean="0">
              <a:cs typeface="B Zar" pitchFamily="2" charset="-78"/>
            </a:rPr>
            <a:t>Reinvestment risk</a:t>
          </a:r>
          <a:endParaRPr lang="en-US" dirty="0">
            <a:cs typeface="B Zar" pitchFamily="2" charset="-78"/>
          </a:endParaRPr>
        </a:p>
      </dgm:t>
    </dgm:pt>
    <dgm:pt modelId="{1B9D4C01-68CF-4C8C-8770-5BB7DF346C29}" type="parTrans" cxnId="{81A8A911-C466-4F9C-8C44-A9687A7AC06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13C55DB-059E-46E1-BD06-8D380E1831C4}" type="sibTrans" cxnId="{81A8A911-C466-4F9C-8C44-A9687A7AC06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F93AE81-FD05-4EE0-954C-9C959DAEE98B}">
      <dgm:prSet custT="1"/>
      <dgm:spPr/>
      <dgm:t>
        <a:bodyPr/>
        <a:lstStyle/>
        <a:p>
          <a:pPr algn="ctr" rtl="1"/>
          <a:r>
            <a:rPr lang="fa-IR" sz="1600" b="1" dirty="0" smtClean="0">
              <a:cs typeface="B Zar" pitchFamily="2" charset="-78"/>
            </a:rPr>
            <a:t>ریسک نقدینگی</a:t>
          </a:r>
          <a:endParaRPr lang="en-US" sz="1600" b="1" dirty="0">
            <a:cs typeface="B Zar" pitchFamily="2" charset="-78"/>
          </a:endParaRPr>
        </a:p>
      </dgm:t>
    </dgm:pt>
    <dgm:pt modelId="{AC5C9EC1-D9D3-4C4F-89DA-FA73B18792AB}" type="parTrans" cxnId="{033D30DB-D609-4B41-B5A6-A5A9335A476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0EBBD9F0-D4BE-4D28-92F9-5AD49CD61C58}" type="sibTrans" cxnId="{033D30DB-D609-4B41-B5A6-A5A9335A476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0E327F9-2018-4741-9E61-358997A46D76}">
      <dgm:prSet/>
      <dgm:spPr/>
      <dgm:t>
        <a:bodyPr/>
        <a:lstStyle/>
        <a:p>
          <a:pPr rtl="0"/>
          <a:r>
            <a:rPr lang="en-US" smtClean="0">
              <a:cs typeface="B Zar" pitchFamily="2" charset="-78"/>
            </a:rPr>
            <a:t>Liquidity risk</a:t>
          </a:r>
          <a:endParaRPr lang="en-US" dirty="0">
            <a:cs typeface="B Zar" pitchFamily="2" charset="-78"/>
          </a:endParaRPr>
        </a:p>
      </dgm:t>
    </dgm:pt>
    <dgm:pt modelId="{B10DCD9D-0721-4D5A-A801-296A8E0E7F61}" type="parTrans" cxnId="{76CB1C7F-654F-4616-9A7E-D6F263B1A6C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16184C7-A73D-4301-96B2-0F51E4FA3684}" type="sibTrans" cxnId="{76CB1C7F-654F-4616-9A7E-D6F263B1A6C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DE70B6D8-E747-4271-BB9D-10B11EC39B7F}" type="pres">
      <dgm:prSet presAssocID="{6113E399-3BA8-42BA-BB33-C5D4E4EAE34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12D98BC-6620-4A91-9E42-0F5B4A134AEB}" type="pres">
      <dgm:prSet presAssocID="{AC991CEF-E37C-4BB5-8E58-F23338887E0C}" presName="parentLin" presStyleCnt="0"/>
      <dgm:spPr/>
    </dgm:pt>
    <dgm:pt modelId="{CDDA6F13-AC42-4BD2-8CE9-49B8A46FC346}" type="pres">
      <dgm:prSet presAssocID="{AC991CEF-E37C-4BB5-8E58-F23338887E0C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118C9E90-7B4E-4966-87E9-ABAC1D75720B}" type="pres">
      <dgm:prSet presAssocID="{AC991CEF-E37C-4BB5-8E58-F23338887E0C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38D07A-B8DB-48DE-A820-A829FC3AE075}" type="pres">
      <dgm:prSet presAssocID="{AC991CEF-E37C-4BB5-8E58-F23338887E0C}" presName="negativeSpace" presStyleCnt="0"/>
      <dgm:spPr/>
    </dgm:pt>
    <dgm:pt modelId="{18F91AF6-2C55-469C-B18F-09FF8C0F4DFE}" type="pres">
      <dgm:prSet presAssocID="{AC991CEF-E37C-4BB5-8E58-F23338887E0C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08D209-D442-4BA2-943C-C1437B8A1B2F}" type="pres">
      <dgm:prSet presAssocID="{D67E7D88-DE33-4599-BCAD-D7A73B045450}" presName="spaceBetweenRectangles" presStyleCnt="0"/>
      <dgm:spPr/>
    </dgm:pt>
    <dgm:pt modelId="{777BEA83-930A-4B8F-9E5F-C0C26F785F67}" type="pres">
      <dgm:prSet presAssocID="{4F12771D-2E11-49F5-B70B-4B1DDD2ED670}" presName="parentLin" presStyleCnt="0"/>
      <dgm:spPr/>
    </dgm:pt>
    <dgm:pt modelId="{07A61CFA-913A-4B46-A994-4053CBB67888}" type="pres">
      <dgm:prSet presAssocID="{4F12771D-2E11-49F5-B70B-4B1DDD2ED670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0EB2BA2F-AE3F-442B-8FC3-96AC1DB4CE77}" type="pres">
      <dgm:prSet presAssocID="{4F12771D-2E11-49F5-B70B-4B1DDD2ED670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AAE999-B8B7-4580-A1A5-138AD151EBB5}" type="pres">
      <dgm:prSet presAssocID="{4F12771D-2E11-49F5-B70B-4B1DDD2ED670}" presName="negativeSpace" presStyleCnt="0"/>
      <dgm:spPr/>
    </dgm:pt>
    <dgm:pt modelId="{8ECCB746-8DD1-499E-8CBB-64A7A75161A8}" type="pres">
      <dgm:prSet presAssocID="{4F12771D-2E11-49F5-B70B-4B1DDD2ED670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8D87DC-E4DB-4918-BF09-FD9142E23C2C}" type="pres">
      <dgm:prSet presAssocID="{F2A9E465-868D-4321-ABB2-2C071B9485A3}" presName="spaceBetweenRectangles" presStyleCnt="0"/>
      <dgm:spPr/>
    </dgm:pt>
    <dgm:pt modelId="{C4AEBC4D-E08B-4311-AA2B-2FBB5CAC1A77}" type="pres">
      <dgm:prSet presAssocID="{903003B2-E4A6-4182-8963-8D8CA9B14108}" presName="parentLin" presStyleCnt="0"/>
      <dgm:spPr/>
    </dgm:pt>
    <dgm:pt modelId="{44412F10-97AC-4A44-A6E4-6C211B90C97E}" type="pres">
      <dgm:prSet presAssocID="{903003B2-E4A6-4182-8963-8D8CA9B14108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6AD72312-D18C-4AC8-B44F-EBF485435042}" type="pres">
      <dgm:prSet presAssocID="{903003B2-E4A6-4182-8963-8D8CA9B14108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AFBEF8-2D47-47A8-85E3-A64FAAAD0594}" type="pres">
      <dgm:prSet presAssocID="{903003B2-E4A6-4182-8963-8D8CA9B14108}" presName="negativeSpace" presStyleCnt="0"/>
      <dgm:spPr/>
    </dgm:pt>
    <dgm:pt modelId="{9CE65C01-306D-4626-B369-94C97659CF43}" type="pres">
      <dgm:prSet presAssocID="{903003B2-E4A6-4182-8963-8D8CA9B14108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8E8B0B-E499-4FD6-AB99-080AE6556849}" type="pres">
      <dgm:prSet presAssocID="{10444C4E-9507-4D0E-9CE5-5575A43F7FC8}" presName="spaceBetweenRectangles" presStyleCnt="0"/>
      <dgm:spPr/>
    </dgm:pt>
    <dgm:pt modelId="{7A0D2F3A-D30F-4B75-9423-EC01CFEA7A3D}" type="pres">
      <dgm:prSet presAssocID="{BF93AE81-FD05-4EE0-954C-9C959DAEE98B}" presName="parentLin" presStyleCnt="0"/>
      <dgm:spPr/>
    </dgm:pt>
    <dgm:pt modelId="{9BEA824D-345C-4629-922E-2C30975204F6}" type="pres">
      <dgm:prSet presAssocID="{BF93AE81-FD05-4EE0-954C-9C959DAEE98B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B01B2244-3315-40BA-916F-B553452C992A}" type="pres">
      <dgm:prSet presAssocID="{BF93AE81-FD05-4EE0-954C-9C959DAEE98B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4EB3A3-132E-4716-8C96-45C49E9C252D}" type="pres">
      <dgm:prSet presAssocID="{BF93AE81-FD05-4EE0-954C-9C959DAEE98B}" presName="negativeSpace" presStyleCnt="0"/>
      <dgm:spPr/>
    </dgm:pt>
    <dgm:pt modelId="{38C64376-CC1F-41DE-A6C6-B51B24348EBB}" type="pres">
      <dgm:prSet presAssocID="{BF93AE81-FD05-4EE0-954C-9C959DAEE98B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A590443-F7BD-493A-8BEB-25CFC23ACCA6}" type="presOf" srcId="{4F12771D-2E11-49F5-B70B-4B1DDD2ED670}" destId="{07A61CFA-913A-4B46-A994-4053CBB67888}" srcOrd="0" destOrd="0" presId="urn:microsoft.com/office/officeart/2005/8/layout/list1"/>
    <dgm:cxn modelId="{8738AF32-6852-46F5-AFB5-478FEDCB6BB9}" type="presOf" srcId="{4F12771D-2E11-49F5-B70B-4B1DDD2ED670}" destId="{0EB2BA2F-AE3F-442B-8FC3-96AC1DB4CE77}" srcOrd="1" destOrd="0" presId="urn:microsoft.com/office/officeart/2005/8/layout/list1"/>
    <dgm:cxn modelId="{86877FE8-93DA-4185-95E9-BB38E35CB026}" srcId="{6113E399-3BA8-42BA-BB33-C5D4E4EAE348}" destId="{AC991CEF-E37C-4BB5-8E58-F23338887E0C}" srcOrd="0" destOrd="0" parTransId="{B63BB37D-3019-420C-BDBE-4390782E4C1E}" sibTransId="{D67E7D88-DE33-4599-BCAD-D7A73B045450}"/>
    <dgm:cxn modelId="{81A8A911-C466-4F9C-8C44-A9687A7AC06B}" srcId="{903003B2-E4A6-4182-8963-8D8CA9B14108}" destId="{F39886F5-53EB-4C9D-980B-408BD96A37B3}" srcOrd="0" destOrd="0" parTransId="{1B9D4C01-68CF-4C8C-8770-5BB7DF346C29}" sibTransId="{B13C55DB-059E-46E1-BD06-8D380E1831C4}"/>
    <dgm:cxn modelId="{E066C8F4-84BD-425C-B0F7-A5689DBBFBE5}" type="presOf" srcId="{BF93AE81-FD05-4EE0-954C-9C959DAEE98B}" destId="{9BEA824D-345C-4629-922E-2C30975204F6}" srcOrd="0" destOrd="0" presId="urn:microsoft.com/office/officeart/2005/8/layout/list1"/>
    <dgm:cxn modelId="{F7E041BB-9BF0-4963-A2AD-E2CBC28E5AC0}" srcId="{6113E399-3BA8-42BA-BB33-C5D4E4EAE348}" destId="{4F12771D-2E11-49F5-B70B-4B1DDD2ED670}" srcOrd="1" destOrd="0" parTransId="{B45F87CC-6D71-4A0A-B8A5-1D8C0331D271}" sibTransId="{F2A9E465-868D-4321-ABB2-2C071B9485A3}"/>
    <dgm:cxn modelId="{2AF636CB-09CE-4AA4-9E69-D1E7CA054637}" type="presOf" srcId="{AC991CEF-E37C-4BB5-8E58-F23338887E0C}" destId="{CDDA6F13-AC42-4BD2-8CE9-49B8A46FC346}" srcOrd="0" destOrd="0" presId="urn:microsoft.com/office/officeart/2005/8/layout/list1"/>
    <dgm:cxn modelId="{507BD3C4-B056-4B85-BC5C-E8C217255D84}" type="presOf" srcId="{F39886F5-53EB-4C9D-980B-408BD96A37B3}" destId="{9CE65C01-306D-4626-B369-94C97659CF43}" srcOrd="0" destOrd="0" presId="urn:microsoft.com/office/officeart/2005/8/layout/list1"/>
    <dgm:cxn modelId="{A9097AC8-4620-4B38-9D92-B269FACB1631}" srcId="{AC991CEF-E37C-4BB5-8E58-F23338887E0C}" destId="{69488061-4206-46D4-A02D-6579DC383AB4}" srcOrd="0" destOrd="0" parTransId="{D9279531-DAA5-4E83-82BD-7376FF5B1645}" sibTransId="{5944A7D2-0EB8-4F51-8C28-9453D7EC7491}"/>
    <dgm:cxn modelId="{FA81CC12-7E1F-4876-BA77-069BA6306403}" type="presOf" srcId="{AC991CEF-E37C-4BB5-8E58-F23338887E0C}" destId="{118C9E90-7B4E-4966-87E9-ABAC1D75720B}" srcOrd="1" destOrd="0" presId="urn:microsoft.com/office/officeart/2005/8/layout/list1"/>
    <dgm:cxn modelId="{1D9CBBDB-69C0-4201-9B78-F27EDE55C2B3}" type="presOf" srcId="{903003B2-E4A6-4182-8963-8D8CA9B14108}" destId="{6AD72312-D18C-4AC8-B44F-EBF485435042}" srcOrd="1" destOrd="0" presId="urn:microsoft.com/office/officeart/2005/8/layout/list1"/>
    <dgm:cxn modelId="{E5A2D988-01B0-40AF-9A38-B159C73F517A}" srcId="{6113E399-3BA8-42BA-BB33-C5D4E4EAE348}" destId="{903003B2-E4A6-4182-8963-8D8CA9B14108}" srcOrd="2" destOrd="0" parTransId="{1862FB42-3120-4B47-9950-3D9B7B05B9EA}" sibTransId="{10444C4E-9507-4D0E-9CE5-5575A43F7FC8}"/>
    <dgm:cxn modelId="{76CB1C7F-654F-4616-9A7E-D6F263B1A6CD}" srcId="{BF93AE81-FD05-4EE0-954C-9C959DAEE98B}" destId="{C0E327F9-2018-4741-9E61-358997A46D76}" srcOrd="0" destOrd="0" parTransId="{B10DCD9D-0721-4D5A-A801-296A8E0E7F61}" sibTransId="{316184C7-A73D-4301-96B2-0F51E4FA3684}"/>
    <dgm:cxn modelId="{2117CC85-3464-4D07-B9C7-85DF0640A909}" type="presOf" srcId="{6113E399-3BA8-42BA-BB33-C5D4E4EAE348}" destId="{DE70B6D8-E747-4271-BB9D-10B11EC39B7F}" srcOrd="0" destOrd="0" presId="urn:microsoft.com/office/officeart/2005/8/layout/list1"/>
    <dgm:cxn modelId="{C524A1BE-7F73-4777-A6E2-9F73CB258A99}" type="presOf" srcId="{C0E327F9-2018-4741-9E61-358997A46D76}" destId="{38C64376-CC1F-41DE-A6C6-B51B24348EBB}" srcOrd="0" destOrd="0" presId="urn:microsoft.com/office/officeart/2005/8/layout/list1"/>
    <dgm:cxn modelId="{2A687DC6-B625-44EE-8C5B-99C001DABEB8}" type="presOf" srcId="{69488061-4206-46D4-A02D-6579DC383AB4}" destId="{18F91AF6-2C55-469C-B18F-09FF8C0F4DFE}" srcOrd="0" destOrd="0" presId="urn:microsoft.com/office/officeart/2005/8/layout/list1"/>
    <dgm:cxn modelId="{68FB9418-47F2-4372-83EF-3780962133DA}" type="presOf" srcId="{903003B2-E4A6-4182-8963-8D8CA9B14108}" destId="{44412F10-97AC-4A44-A6E4-6C211B90C97E}" srcOrd="0" destOrd="0" presId="urn:microsoft.com/office/officeart/2005/8/layout/list1"/>
    <dgm:cxn modelId="{40ED304F-49D9-4783-BA2A-A08F9D2FA66C}" type="presOf" srcId="{91597BDE-B695-4FAB-8FDF-68DD08C5637F}" destId="{8ECCB746-8DD1-499E-8CBB-64A7A75161A8}" srcOrd="0" destOrd="0" presId="urn:microsoft.com/office/officeart/2005/8/layout/list1"/>
    <dgm:cxn modelId="{99AF2A53-EAE9-4C92-9FEA-C1E8D3109EB9}" type="presOf" srcId="{BF93AE81-FD05-4EE0-954C-9C959DAEE98B}" destId="{B01B2244-3315-40BA-916F-B553452C992A}" srcOrd="1" destOrd="0" presId="urn:microsoft.com/office/officeart/2005/8/layout/list1"/>
    <dgm:cxn modelId="{D3B231D0-739A-416B-B330-FA5F91EB2D2F}" srcId="{4F12771D-2E11-49F5-B70B-4B1DDD2ED670}" destId="{91597BDE-B695-4FAB-8FDF-68DD08C5637F}" srcOrd="0" destOrd="0" parTransId="{B26231BC-02F1-473A-8545-F8656B0CC22C}" sibTransId="{A22BD475-D171-4347-ADE6-E19A015381A5}"/>
    <dgm:cxn modelId="{033D30DB-D609-4B41-B5A6-A5A9335A476D}" srcId="{6113E399-3BA8-42BA-BB33-C5D4E4EAE348}" destId="{BF93AE81-FD05-4EE0-954C-9C959DAEE98B}" srcOrd="3" destOrd="0" parTransId="{AC5C9EC1-D9D3-4C4F-89DA-FA73B18792AB}" sibTransId="{0EBBD9F0-D4BE-4D28-92F9-5AD49CD61C58}"/>
    <dgm:cxn modelId="{7831C8DD-85D2-428C-BE4B-7622F0F8DE73}" type="presParOf" srcId="{DE70B6D8-E747-4271-BB9D-10B11EC39B7F}" destId="{912D98BC-6620-4A91-9E42-0F5B4A134AEB}" srcOrd="0" destOrd="0" presId="urn:microsoft.com/office/officeart/2005/8/layout/list1"/>
    <dgm:cxn modelId="{8220F074-6E57-4F70-810E-05FAA81C8A5E}" type="presParOf" srcId="{912D98BC-6620-4A91-9E42-0F5B4A134AEB}" destId="{CDDA6F13-AC42-4BD2-8CE9-49B8A46FC346}" srcOrd="0" destOrd="0" presId="urn:microsoft.com/office/officeart/2005/8/layout/list1"/>
    <dgm:cxn modelId="{65484A48-954D-423C-A20E-9124EEF154A6}" type="presParOf" srcId="{912D98BC-6620-4A91-9E42-0F5B4A134AEB}" destId="{118C9E90-7B4E-4966-87E9-ABAC1D75720B}" srcOrd="1" destOrd="0" presId="urn:microsoft.com/office/officeart/2005/8/layout/list1"/>
    <dgm:cxn modelId="{A9B96BB2-6FFB-4B72-B72F-5E5E595ADEE0}" type="presParOf" srcId="{DE70B6D8-E747-4271-BB9D-10B11EC39B7F}" destId="{9138D07A-B8DB-48DE-A820-A829FC3AE075}" srcOrd="1" destOrd="0" presId="urn:microsoft.com/office/officeart/2005/8/layout/list1"/>
    <dgm:cxn modelId="{4955A76E-6831-44F4-B273-C23E8F9C0011}" type="presParOf" srcId="{DE70B6D8-E747-4271-BB9D-10B11EC39B7F}" destId="{18F91AF6-2C55-469C-B18F-09FF8C0F4DFE}" srcOrd="2" destOrd="0" presId="urn:microsoft.com/office/officeart/2005/8/layout/list1"/>
    <dgm:cxn modelId="{D0722950-912B-4342-8656-A9F4C4594272}" type="presParOf" srcId="{DE70B6D8-E747-4271-BB9D-10B11EC39B7F}" destId="{7008D209-D442-4BA2-943C-C1437B8A1B2F}" srcOrd="3" destOrd="0" presId="urn:microsoft.com/office/officeart/2005/8/layout/list1"/>
    <dgm:cxn modelId="{29303BE2-2984-4458-9700-2ED5534E7539}" type="presParOf" srcId="{DE70B6D8-E747-4271-BB9D-10B11EC39B7F}" destId="{777BEA83-930A-4B8F-9E5F-C0C26F785F67}" srcOrd="4" destOrd="0" presId="urn:microsoft.com/office/officeart/2005/8/layout/list1"/>
    <dgm:cxn modelId="{BF25D518-5E12-49F6-B0FF-A7FADA0CD343}" type="presParOf" srcId="{777BEA83-930A-4B8F-9E5F-C0C26F785F67}" destId="{07A61CFA-913A-4B46-A994-4053CBB67888}" srcOrd="0" destOrd="0" presId="urn:microsoft.com/office/officeart/2005/8/layout/list1"/>
    <dgm:cxn modelId="{59FCFD87-FC7A-4975-A4F6-A790CF7017A8}" type="presParOf" srcId="{777BEA83-930A-4B8F-9E5F-C0C26F785F67}" destId="{0EB2BA2F-AE3F-442B-8FC3-96AC1DB4CE77}" srcOrd="1" destOrd="0" presId="urn:microsoft.com/office/officeart/2005/8/layout/list1"/>
    <dgm:cxn modelId="{CF2BBDCC-8557-4ED1-915C-073CA41714C4}" type="presParOf" srcId="{DE70B6D8-E747-4271-BB9D-10B11EC39B7F}" destId="{41AAE999-B8B7-4580-A1A5-138AD151EBB5}" srcOrd="5" destOrd="0" presId="urn:microsoft.com/office/officeart/2005/8/layout/list1"/>
    <dgm:cxn modelId="{FED3BA7C-6277-466F-B3A0-25DA5957C031}" type="presParOf" srcId="{DE70B6D8-E747-4271-BB9D-10B11EC39B7F}" destId="{8ECCB746-8DD1-499E-8CBB-64A7A75161A8}" srcOrd="6" destOrd="0" presId="urn:microsoft.com/office/officeart/2005/8/layout/list1"/>
    <dgm:cxn modelId="{B6612389-D41F-4948-B4DB-C9140EF2091C}" type="presParOf" srcId="{DE70B6D8-E747-4271-BB9D-10B11EC39B7F}" destId="{848D87DC-E4DB-4918-BF09-FD9142E23C2C}" srcOrd="7" destOrd="0" presId="urn:microsoft.com/office/officeart/2005/8/layout/list1"/>
    <dgm:cxn modelId="{C3A48D4E-650C-4442-A8B4-6D1A0F622270}" type="presParOf" srcId="{DE70B6D8-E747-4271-BB9D-10B11EC39B7F}" destId="{C4AEBC4D-E08B-4311-AA2B-2FBB5CAC1A77}" srcOrd="8" destOrd="0" presId="urn:microsoft.com/office/officeart/2005/8/layout/list1"/>
    <dgm:cxn modelId="{38B2E6C3-0580-401E-87CC-96D43792B452}" type="presParOf" srcId="{C4AEBC4D-E08B-4311-AA2B-2FBB5CAC1A77}" destId="{44412F10-97AC-4A44-A6E4-6C211B90C97E}" srcOrd="0" destOrd="0" presId="urn:microsoft.com/office/officeart/2005/8/layout/list1"/>
    <dgm:cxn modelId="{49636322-D558-4500-AAB9-BEF14639B1CE}" type="presParOf" srcId="{C4AEBC4D-E08B-4311-AA2B-2FBB5CAC1A77}" destId="{6AD72312-D18C-4AC8-B44F-EBF485435042}" srcOrd="1" destOrd="0" presId="urn:microsoft.com/office/officeart/2005/8/layout/list1"/>
    <dgm:cxn modelId="{23D6A3B0-90FE-4E49-8F9A-427092B9187D}" type="presParOf" srcId="{DE70B6D8-E747-4271-BB9D-10B11EC39B7F}" destId="{3FAFBEF8-2D47-47A8-85E3-A64FAAAD0594}" srcOrd="9" destOrd="0" presId="urn:microsoft.com/office/officeart/2005/8/layout/list1"/>
    <dgm:cxn modelId="{08632EE3-2323-4374-A74A-22074D7749E5}" type="presParOf" srcId="{DE70B6D8-E747-4271-BB9D-10B11EC39B7F}" destId="{9CE65C01-306D-4626-B369-94C97659CF43}" srcOrd="10" destOrd="0" presId="urn:microsoft.com/office/officeart/2005/8/layout/list1"/>
    <dgm:cxn modelId="{E4FC5B2A-130F-48E9-9C55-1C2466E1C1E5}" type="presParOf" srcId="{DE70B6D8-E747-4271-BB9D-10B11EC39B7F}" destId="{4A8E8B0B-E499-4FD6-AB99-080AE6556849}" srcOrd="11" destOrd="0" presId="urn:microsoft.com/office/officeart/2005/8/layout/list1"/>
    <dgm:cxn modelId="{327C5503-4D67-4990-8C3E-39CB98382CA3}" type="presParOf" srcId="{DE70B6D8-E747-4271-BB9D-10B11EC39B7F}" destId="{7A0D2F3A-D30F-4B75-9423-EC01CFEA7A3D}" srcOrd="12" destOrd="0" presId="urn:microsoft.com/office/officeart/2005/8/layout/list1"/>
    <dgm:cxn modelId="{FE2E0956-09F0-4022-8652-F82FC6276A87}" type="presParOf" srcId="{7A0D2F3A-D30F-4B75-9423-EC01CFEA7A3D}" destId="{9BEA824D-345C-4629-922E-2C30975204F6}" srcOrd="0" destOrd="0" presId="urn:microsoft.com/office/officeart/2005/8/layout/list1"/>
    <dgm:cxn modelId="{51214B8C-72E5-4B2C-9A3A-7700B2340F38}" type="presParOf" srcId="{7A0D2F3A-D30F-4B75-9423-EC01CFEA7A3D}" destId="{B01B2244-3315-40BA-916F-B553452C992A}" srcOrd="1" destOrd="0" presId="urn:microsoft.com/office/officeart/2005/8/layout/list1"/>
    <dgm:cxn modelId="{4C30468B-BBD2-4E3D-B0ED-2884D7AA4BA9}" type="presParOf" srcId="{DE70B6D8-E747-4271-BB9D-10B11EC39B7F}" destId="{D24EB3A3-132E-4716-8C96-45C49E9C252D}" srcOrd="13" destOrd="0" presId="urn:microsoft.com/office/officeart/2005/8/layout/list1"/>
    <dgm:cxn modelId="{27C90AC7-76B2-404D-971F-BA794940F1D9}" type="presParOf" srcId="{DE70B6D8-E747-4271-BB9D-10B11EC39B7F}" destId="{38C64376-CC1F-41DE-A6C6-B51B24348EBB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3CCA507-334C-4BAF-931A-7D4221AEEA0D}" type="doc">
      <dgm:prSet loTypeId="urn:microsoft.com/office/officeart/2005/8/layout/vList5" loCatId="list" qsTypeId="urn:microsoft.com/office/officeart/2005/8/quickstyle/3d1" qsCatId="3D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EA568F16-D44B-4AB2-A713-509388006966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با کاهش ثمر (</a:t>
          </a:r>
          <a:r>
            <a:rPr lang="en-US" dirty="0" smtClean="0">
              <a:cs typeface="B Zar" pitchFamily="2" charset="-78"/>
            </a:rPr>
            <a:t>yield</a:t>
          </a:r>
          <a:r>
            <a:rPr lang="fa-IR" dirty="0" smtClean="0">
              <a:cs typeface="B Zar" pitchFamily="2" charset="-78"/>
            </a:rPr>
            <a:t>) قیمت اوراق قرضه کاهش می یابد و با افزایش آن، قیمت اوراق کاهش می یابد.</a:t>
          </a:r>
          <a:endParaRPr lang="fa-IR" dirty="0">
            <a:cs typeface="B Zar" pitchFamily="2" charset="-78"/>
          </a:endParaRPr>
        </a:p>
      </dgm:t>
    </dgm:pt>
    <dgm:pt modelId="{6807E77B-4B27-4533-AB1E-FCD0D6D6B5E6}" type="parTrans" cxnId="{F57526CC-2B93-4FA4-8F66-CBD26C19BB10}">
      <dgm:prSet/>
      <dgm:spPr/>
      <dgm:t>
        <a:bodyPr/>
        <a:lstStyle/>
        <a:p>
          <a:endParaRPr lang="en-US"/>
        </a:p>
      </dgm:t>
    </dgm:pt>
    <dgm:pt modelId="{4881F636-D4E5-4078-92FD-FC92398A4ACF}" type="sibTrans" cxnId="{F57526CC-2B93-4FA4-8F66-CBD26C19BB10}">
      <dgm:prSet/>
      <dgm:spPr/>
      <dgm:t>
        <a:bodyPr/>
        <a:lstStyle/>
        <a:p>
          <a:endParaRPr lang="en-US"/>
        </a:p>
      </dgm:t>
    </dgm:pt>
    <dgm:pt modelId="{7A98D892-685D-4DE0-83CF-B85E38655285}">
      <dgm:prSet/>
      <dgm:spPr/>
      <dgm:t>
        <a:bodyPr/>
        <a:lstStyle/>
        <a:p>
          <a:pPr rtl="1"/>
          <a:endParaRPr lang="fa-IR" dirty="0"/>
        </a:p>
      </dgm:t>
    </dgm:pt>
    <dgm:pt modelId="{32B046A5-56F6-427D-B479-A3AE3810DCFD}" type="sibTrans" cxnId="{5241EA6A-C59E-48BD-9321-C7585A9F24E3}">
      <dgm:prSet/>
      <dgm:spPr/>
      <dgm:t>
        <a:bodyPr/>
        <a:lstStyle/>
        <a:p>
          <a:endParaRPr lang="en-US"/>
        </a:p>
      </dgm:t>
    </dgm:pt>
    <dgm:pt modelId="{69DAF41B-E34A-492C-8186-7FCAA4B8BE3F}" type="parTrans" cxnId="{5241EA6A-C59E-48BD-9321-C7585A9F24E3}">
      <dgm:prSet/>
      <dgm:spPr/>
      <dgm:t>
        <a:bodyPr/>
        <a:lstStyle/>
        <a:p>
          <a:endParaRPr lang="en-US"/>
        </a:p>
      </dgm:t>
    </dgm:pt>
    <dgm:pt modelId="{5EAA70A6-69AD-42AA-9C6A-F74E1BD01E66}" type="pres">
      <dgm:prSet presAssocID="{93CCA507-334C-4BAF-931A-7D4221AEEA0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87D9ED3-1F2E-4563-A1CF-B5C79B7022FF}" type="pres">
      <dgm:prSet presAssocID="{EA568F16-D44B-4AB2-A713-509388006966}" presName="linNode" presStyleCnt="0"/>
      <dgm:spPr/>
    </dgm:pt>
    <dgm:pt modelId="{9C57B7B8-6B04-4776-88D3-C388E71B2F4B}" type="pres">
      <dgm:prSet presAssocID="{EA568F16-D44B-4AB2-A713-509388006966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605F6B-C707-46E8-B095-E676198264E8}" type="pres">
      <dgm:prSet presAssocID="{EA568F16-D44B-4AB2-A713-509388006966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241EA6A-C59E-48BD-9321-C7585A9F24E3}" srcId="{EA568F16-D44B-4AB2-A713-509388006966}" destId="{7A98D892-685D-4DE0-83CF-B85E38655285}" srcOrd="0" destOrd="0" parTransId="{69DAF41B-E34A-492C-8186-7FCAA4B8BE3F}" sibTransId="{32B046A5-56F6-427D-B479-A3AE3810DCFD}"/>
    <dgm:cxn modelId="{F57526CC-2B93-4FA4-8F66-CBD26C19BB10}" srcId="{93CCA507-334C-4BAF-931A-7D4221AEEA0D}" destId="{EA568F16-D44B-4AB2-A713-509388006966}" srcOrd="0" destOrd="0" parTransId="{6807E77B-4B27-4533-AB1E-FCD0D6D6B5E6}" sibTransId="{4881F636-D4E5-4078-92FD-FC92398A4ACF}"/>
    <dgm:cxn modelId="{152A89C4-6EDB-4BE3-81DD-0D9C7E4A2C38}" type="presOf" srcId="{93CCA507-334C-4BAF-931A-7D4221AEEA0D}" destId="{5EAA70A6-69AD-42AA-9C6A-F74E1BD01E66}" srcOrd="0" destOrd="0" presId="urn:microsoft.com/office/officeart/2005/8/layout/vList5"/>
    <dgm:cxn modelId="{E7184C56-4CBE-45FA-A0DF-77E7914BBA21}" type="presOf" srcId="{7A98D892-685D-4DE0-83CF-B85E38655285}" destId="{90605F6B-C707-46E8-B095-E676198264E8}" srcOrd="0" destOrd="0" presId="urn:microsoft.com/office/officeart/2005/8/layout/vList5"/>
    <dgm:cxn modelId="{4818B499-386E-4B4D-989B-A55856A796C7}" type="presOf" srcId="{EA568F16-D44B-4AB2-A713-509388006966}" destId="{9C57B7B8-6B04-4776-88D3-C388E71B2F4B}" srcOrd="0" destOrd="0" presId="urn:microsoft.com/office/officeart/2005/8/layout/vList5"/>
    <dgm:cxn modelId="{3BC71DBD-524D-47F3-9263-75D3A36A8BED}" type="presParOf" srcId="{5EAA70A6-69AD-42AA-9C6A-F74E1BD01E66}" destId="{487D9ED3-1F2E-4563-A1CF-B5C79B7022FF}" srcOrd="0" destOrd="0" presId="urn:microsoft.com/office/officeart/2005/8/layout/vList5"/>
    <dgm:cxn modelId="{11617545-79B9-4D22-834E-FEBB7DD174A5}" type="presParOf" srcId="{487D9ED3-1F2E-4563-A1CF-B5C79B7022FF}" destId="{9C57B7B8-6B04-4776-88D3-C388E71B2F4B}" srcOrd="0" destOrd="0" presId="urn:microsoft.com/office/officeart/2005/8/layout/vList5"/>
    <dgm:cxn modelId="{5608FF7F-3526-4FAF-B732-B3415A5A66A8}" type="presParOf" srcId="{487D9ED3-1F2E-4563-A1CF-B5C79B7022FF}" destId="{90605F6B-C707-46E8-B095-E676198264E8}" srcOrd="1" destOrd="0" presId="urn:microsoft.com/office/officeart/2005/8/layout/vList5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7AA89C9-CB9A-420F-980C-0BB35AB95483}" type="doc">
      <dgm:prSet loTypeId="urn:microsoft.com/office/officeart/2005/8/layout/process3" loCatId="process" qsTypeId="urn:microsoft.com/office/officeart/2005/8/quickstyle/3d2" qsCatId="3D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0AA7FA38-58F2-439E-B659-419EF7873C3F}">
      <dgm:prSet/>
      <dgm:spPr/>
      <dgm:t>
        <a:bodyPr/>
        <a:lstStyle/>
        <a:p>
          <a:pPr algn="ctr" rtl="1"/>
          <a:r>
            <a:rPr lang="fa-IR" dirty="0" smtClean="0">
              <a:cs typeface="B Titr" pitchFamily="2" charset="-78"/>
            </a:rPr>
            <a:t>سنجۀ ریسک تلاطم نرخ بهره است:</a:t>
          </a:r>
          <a:endParaRPr lang="fa-IR" dirty="0">
            <a:cs typeface="B Titr" pitchFamily="2" charset="-78"/>
          </a:endParaRPr>
        </a:p>
      </dgm:t>
    </dgm:pt>
    <dgm:pt modelId="{EB266FF1-E09B-4245-B96B-7ABB40CEDDA3}" type="parTrans" cxnId="{DD5CA134-199D-4D08-A5FB-24A44DBFD423}">
      <dgm:prSet/>
      <dgm:spPr/>
      <dgm:t>
        <a:bodyPr/>
        <a:lstStyle/>
        <a:p>
          <a:endParaRPr lang="en-US"/>
        </a:p>
      </dgm:t>
    </dgm:pt>
    <dgm:pt modelId="{654155DF-68A7-4DD2-B9DB-9959C8B09022}" type="sibTrans" cxnId="{DD5CA134-199D-4D08-A5FB-24A44DBFD423}">
      <dgm:prSet/>
      <dgm:spPr/>
      <dgm:t>
        <a:bodyPr/>
        <a:lstStyle/>
        <a:p>
          <a:endParaRPr lang="en-US"/>
        </a:p>
      </dgm:t>
    </dgm:pt>
    <dgm:pt modelId="{6BE88F01-3BA9-412B-85A4-771B4789DD6A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سنجۀ حساسیت قیمت اوراق بهادار با درآمد ثابت نسبت به تغییرات نرخ بهره است.</a:t>
          </a:r>
          <a:endParaRPr lang="en-US" dirty="0">
            <a:cs typeface="B Zar" pitchFamily="2" charset="-78"/>
          </a:endParaRPr>
        </a:p>
      </dgm:t>
    </dgm:pt>
    <dgm:pt modelId="{D3D83CBF-8186-4198-A343-7D471CD66F38}" type="parTrans" cxnId="{E02F2F60-9FC2-4A08-826C-50294FDEE320}">
      <dgm:prSet/>
      <dgm:spPr/>
      <dgm:t>
        <a:bodyPr/>
        <a:lstStyle/>
        <a:p>
          <a:endParaRPr lang="en-US"/>
        </a:p>
      </dgm:t>
    </dgm:pt>
    <dgm:pt modelId="{52286037-79FE-46BD-ABF8-0A3B5BF58E18}" type="sibTrans" cxnId="{E02F2F60-9FC2-4A08-826C-50294FDEE320}">
      <dgm:prSet/>
      <dgm:spPr/>
      <dgm:t>
        <a:bodyPr/>
        <a:lstStyle/>
        <a:p>
          <a:endParaRPr lang="en-US"/>
        </a:p>
      </dgm:t>
    </dgm:pt>
    <dgm:pt modelId="{410DA2E8-8ADE-4161-A4A4-3523347295B8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اثر نرخ کوپن، سررسید و ثمر تا سررسید در تلاطم قیمت اوراق بهادار با درآمد ثابت را در قالب یک عدد محاسبه ارائه می‌دهد.</a:t>
          </a:r>
          <a:endParaRPr lang="en-US" dirty="0">
            <a:cs typeface="B Zar" pitchFamily="2" charset="-78"/>
          </a:endParaRPr>
        </a:p>
      </dgm:t>
    </dgm:pt>
    <dgm:pt modelId="{F2D549C8-46DF-4EDA-A30F-868238FBF1FD}" type="parTrans" cxnId="{99C5A2CA-76FD-459E-9082-F0703771B755}">
      <dgm:prSet/>
      <dgm:spPr/>
      <dgm:t>
        <a:bodyPr/>
        <a:lstStyle/>
        <a:p>
          <a:endParaRPr lang="en-US"/>
        </a:p>
      </dgm:t>
    </dgm:pt>
    <dgm:pt modelId="{FB30604C-1024-4628-88C5-44AA8CFE4B8F}" type="sibTrans" cxnId="{99C5A2CA-76FD-459E-9082-F0703771B755}">
      <dgm:prSet/>
      <dgm:spPr/>
      <dgm:t>
        <a:bodyPr/>
        <a:lstStyle/>
        <a:p>
          <a:endParaRPr lang="en-US"/>
        </a:p>
      </dgm:t>
    </dgm:pt>
    <dgm:pt modelId="{FEDEB04B-0203-4EE2-A99F-6B2CAEFA5130}" type="pres">
      <dgm:prSet presAssocID="{77AA89C9-CB9A-420F-980C-0BB35AB9548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2A6F0FF-B3F1-460E-AABC-8799E42DE2A8}" type="pres">
      <dgm:prSet presAssocID="{0AA7FA38-58F2-439E-B659-419EF7873C3F}" presName="composite" presStyleCnt="0"/>
      <dgm:spPr/>
    </dgm:pt>
    <dgm:pt modelId="{744BBA47-B969-4724-BD57-E6B32F0E23E5}" type="pres">
      <dgm:prSet presAssocID="{0AA7FA38-58F2-439E-B659-419EF7873C3F}" presName="parTx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928027-6F07-4ADA-A710-859D66DA5FB8}" type="pres">
      <dgm:prSet presAssocID="{0AA7FA38-58F2-439E-B659-419EF7873C3F}" presName="parSh" presStyleLbl="node1" presStyleIdx="0" presStyleCnt="1"/>
      <dgm:spPr/>
      <dgm:t>
        <a:bodyPr/>
        <a:lstStyle/>
        <a:p>
          <a:endParaRPr lang="en-US"/>
        </a:p>
      </dgm:t>
    </dgm:pt>
    <dgm:pt modelId="{49898659-809B-4804-A5C7-BA02A3DB1016}" type="pres">
      <dgm:prSet presAssocID="{0AA7FA38-58F2-439E-B659-419EF7873C3F}" presName="desTx" presStyleLbl="fgAcc1" presStyleIdx="0" presStyleCnt="1">
        <dgm:presLayoutVars>
          <dgm:bulletEnabled val="1"/>
        </dgm:presLayoutVars>
      </dgm:prSet>
      <dgm:spPr>
        <a:prstGeom prst="doubleWave">
          <a:avLst/>
        </a:prstGeom>
      </dgm:spPr>
      <dgm:t>
        <a:bodyPr/>
        <a:lstStyle/>
        <a:p>
          <a:endParaRPr lang="en-US"/>
        </a:p>
      </dgm:t>
    </dgm:pt>
  </dgm:ptLst>
  <dgm:cxnLst>
    <dgm:cxn modelId="{1A869C48-B5FE-4193-BE3E-A700BE8F0D1C}" type="presOf" srcId="{0AA7FA38-58F2-439E-B659-419EF7873C3F}" destId="{12928027-6F07-4ADA-A710-859D66DA5FB8}" srcOrd="1" destOrd="0" presId="urn:microsoft.com/office/officeart/2005/8/layout/process3"/>
    <dgm:cxn modelId="{4B9F14E2-5799-42BA-AB28-38D2FE6A2606}" type="presOf" srcId="{410DA2E8-8ADE-4161-A4A4-3523347295B8}" destId="{49898659-809B-4804-A5C7-BA02A3DB1016}" srcOrd="0" destOrd="1" presId="urn:microsoft.com/office/officeart/2005/8/layout/process3"/>
    <dgm:cxn modelId="{CE1672C4-BCC8-40B1-AB39-72538F50C97B}" type="presOf" srcId="{6BE88F01-3BA9-412B-85A4-771B4789DD6A}" destId="{49898659-809B-4804-A5C7-BA02A3DB1016}" srcOrd="0" destOrd="0" presId="urn:microsoft.com/office/officeart/2005/8/layout/process3"/>
    <dgm:cxn modelId="{E02F2F60-9FC2-4A08-826C-50294FDEE320}" srcId="{0AA7FA38-58F2-439E-B659-419EF7873C3F}" destId="{6BE88F01-3BA9-412B-85A4-771B4789DD6A}" srcOrd="0" destOrd="0" parTransId="{D3D83CBF-8186-4198-A343-7D471CD66F38}" sibTransId="{52286037-79FE-46BD-ABF8-0A3B5BF58E18}"/>
    <dgm:cxn modelId="{99C5A2CA-76FD-459E-9082-F0703771B755}" srcId="{0AA7FA38-58F2-439E-B659-419EF7873C3F}" destId="{410DA2E8-8ADE-4161-A4A4-3523347295B8}" srcOrd="1" destOrd="0" parTransId="{F2D549C8-46DF-4EDA-A30F-868238FBF1FD}" sibTransId="{FB30604C-1024-4628-88C5-44AA8CFE4B8F}"/>
    <dgm:cxn modelId="{60E68165-E087-4BB1-BD69-5A3C64D8ADD9}" type="presOf" srcId="{77AA89C9-CB9A-420F-980C-0BB35AB95483}" destId="{FEDEB04B-0203-4EE2-A99F-6B2CAEFA5130}" srcOrd="0" destOrd="0" presId="urn:microsoft.com/office/officeart/2005/8/layout/process3"/>
    <dgm:cxn modelId="{DD5CA134-199D-4D08-A5FB-24A44DBFD423}" srcId="{77AA89C9-CB9A-420F-980C-0BB35AB95483}" destId="{0AA7FA38-58F2-439E-B659-419EF7873C3F}" srcOrd="0" destOrd="0" parTransId="{EB266FF1-E09B-4245-B96B-7ABB40CEDDA3}" sibTransId="{654155DF-68A7-4DD2-B9DB-9959C8B09022}"/>
    <dgm:cxn modelId="{113A28CC-DD7D-4433-9B83-AE2A4EC9A474}" type="presOf" srcId="{0AA7FA38-58F2-439E-B659-419EF7873C3F}" destId="{744BBA47-B969-4724-BD57-E6B32F0E23E5}" srcOrd="0" destOrd="0" presId="urn:microsoft.com/office/officeart/2005/8/layout/process3"/>
    <dgm:cxn modelId="{AAEDD953-AF68-453A-A077-B2CD200015E4}" type="presParOf" srcId="{FEDEB04B-0203-4EE2-A99F-6B2CAEFA5130}" destId="{C2A6F0FF-B3F1-460E-AABC-8799E42DE2A8}" srcOrd="0" destOrd="0" presId="urn:microsoft.com/office/officeart/2005/8/layout/process3"/>
    <dgm:cxn modelId="{12D8F85B-CF5F-4A84-A8D2-B547A9424C37}" type="presParOf" srcId="{C2A6F0FF-B3F1-460E-AABC-8799E42DE2A8}" destId="{744BBA47-B969-4724-BD57-E6B32F0E23E5}" srcOrd="0" destOrd="0" presId="urn:microsoft.com/office/officeart/2005/8/layout/process3"/>
    <dgm:cxn modelId="{4399CF89-05A3-4ED6-92D8-224AFF361B29}" type="presParOf" srcId="{C2A6F0FF-B3F1-460E-AABC-8799E42DE2A8}" destId="{12928027-6F07-4ADA-A710-859D66DA5FB8}" srcOrd="1" destOrd="0" presId="urn:microsoft.com/office/officeart/2005/8/layout/process3"/>
    <dgm:cxn modelId="{288B086D-5309-40E6-9D8F-7FABD19B9D45}" type="presParOf" srcId="{C2A6F0FF-B3F1-460E-AABC-8799E42DE2A8}" destId="{49898659-809B-4804-A5C7-BA02A3DB1016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4300641-E96F-46F8-A3E2-5F428CCA4D95}" type="doc">
      <dgm:prSet loTypeId="urn:microsoft.com/office/officeart/2005/8/layout/process3" loCatId="process" qsTypeId="urn:microsoft.com/office/officeart/2005/8/quickstyle/3d1" qsCatId="3D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EC3F96D4-935C-4137-B795-84AAC231B02C}">
      <dgm:prSet/>
      <dgm:spPr/>
      <dgm:t>
        <a:bodyPr/>
        <a:lstStyle/>
        <a:p>
          <a:pPr algn="ctr" rtl="1"/>
          <a:r>
            <a:rPr lang="fa-IR" dirty="0" smtClean="0">
              <a:cs typeface="B Titr" pitchFamily="2" charset="-78"/>
            </a:rPr>
            <a:t>شاخصی برای سررسید است:</a:t>
          </a:r>
          <a:endParaRPr lang="en-US" dirty="0">
            <a:cs typeface="B Titr" pitchFamily="2" charset="-78"/>
          </a:endParaRPr>
        </a:p>
      </dgm:t>
    </dgm:pt>
    <dgm:pt modelId="{711B8C91-CE3A-4529-A694-5EFED93E1DEA}" type="parTrans" cxnId="{5E0F364F-7B98-45BA-987B-766DCAEC4794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E3AA4693-60E9-4D7E-9D69-AC7FB015D799}" type="sibTrans" cxnId="{5E0F364F-7B98-45BA-987B-766DCAEC4794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25B813D-BA6F-4AA5-9704-D5B267354D5B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شاخصی بهتر از سررسید است و نمایندۀ سررسید مؤثر اوراق بهادار با درآمد ثابت است.</a:t>
          </a:r>
          <a:endParaRPr lang="en-US" dirty="0">
            <a:cs typeface="B Zar" pitchFamily="2" charset="-78"/>
          </a:endParaRPr>
        </a:p>
      </dgm:t>
    </dgm:pt>
    <dgm:pt modelId="{A95F1794-3D2D-44BB-B13A-E6C05E06227A}" type="parTrans" cxnId="{ED274A46-B879-4C75-BADD-6B1B58481353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970394B2-EC90-4670-A1A0-2EF110A5A21A}" type="sibTrans" cxnId="{ED274A46-B879-4C75-BADD-6B1B58481353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9F6F49D-EDD8-4A2C-B16E-863FC9A9C14F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میانگین وزنی استانداردشدۀ زمان تا سررسید (</a:t>
          </a:r>
          <a:r>
            <a:rPr lang="en-US" dirty="0" smtClean="0">
              <a:cs typeface="B Zar" pitchFamily="2" charset="-78"/>
            </a:rPr>
            <a:t>Term to maturity</a:t>
          </a:r>
          <a:r>
            <a:rPr lang="fa-IR" dirty="0" smtClean="0">
              <a:cs typeface="B Zar" pitchFamily="2" charset="-78"/>
            </a:rPr>
            <a:t> ) اوراق بهادار با درآمد ثابت است، به طوری ‌که اوزان، ارزش فعلی جریان‌های نقدی است.</a:t>
          </a:r>
          <a:endParaRPr lang="fa-IR" dirty="0">
            <a:cs typeface="B Zar" pitchFamily="2" charset="-78"/>
          </a:endParaRPr>
        </a:p>
      </dgm:t>
    </dgm:pt>
    <dgm:pt modelId="{00638ED1-1316-4026-B7EE-11D2E3EE86A0}" type="parTrans" cxnId="{B07C5E88-7BCB-4E9B-BB8F-DA8FA9A91D1F}">
      <dgm:prSet/>
      <dgm:spPr/>
      <dgm:t>
        <a:bodyPr/>
        <a:lstStyle/>
        <a:p>
          <a:endParaRPr lang="en-US"/>
        </a:p>
      </dgm:t>
    </dgm:pt>
    <dgm:pt modelId="{2D01D8EB-4214-46E7-80FD-0D7DCCE99116}" type="sibTrans" cxnId="{B07C5E88-7BCB-4E9B-BB8F-DA8FA9A91D1F}">
      <dgm:prSet/>
      <dgm:spPr/>
      <dgm:t>
        <a:bodyPr/>
        <a:lstStyle/>
        <a:p>
          <a:endParaRPr lang="en-US"/>
        </a:p>
      </dgm:t>
    </dgm:pt>
    <dgm:pt modelId="{4892CF78-B5F8-4538-B507-CC9DA969CD91}" type="pres">
      <dgm:prSet presAssocID="{04300641-E96F-46F8-A3E2-5F428CCA4D9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A805926-B676-4D7F-A21F-004316FD763F}" type="pres">
      <dgm:prSet presAssocID="{EC3F96D4-935C-4137-B795-84AAC231B02C}" presName="composite" presStyleCnt="0"/>
      <dgm:spPr/>
    </dgm:pt>
    <dgm:pt modelId="{8B2A3B3B-93B4-41BE-8230-8DB96F45FB9B}" type="pres">
      <dgm:prSet presAssocID="{EC3F96D4-935C-4137-B795-84AAC231B02C}" presName="parTx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6D38B6-83B6-460B-B1D1-FF99131932A3}" type="pres">
      <dgm:prSet presAssocID="{EC3F96D4-935C-4137-B795-84AAC231B02C}" presName="parSh" presStyleLbl="node1" presStyleIdx="0" presStyleCnt="1"/>
      <dgm:spPr/>
      <dgm:t>
        <a:bodyPr/>
        <a:lstStyle/>
        <a:p>
          <a:endParaRPr lang="en-US"/>
        </a:p>
      </dgm:t>
    </dgm:pt>
    <dgm:pt modelId="{F8CDEE97-22E2-4133-94C4-996C7A44BEB3}" type="pres">
      <dgm:prSet presAssocID="{EC3F96D4-935C-4137-B795-84AAC231B02C}" presName="desTx" presStyleLbl="fgAcc1" presStyleIdx="0" presStyleCnt="1">
        <dgm:presLayoutVars>
          <dgm:bulletEnabled val="1"/>
        </dgm:presLayoutVars>
      </dgm:prSet>
      <dgm:spPr>
        <a:prstGeom prst="doubleWave">
          <a:avLst/>
        </a:prstGeom>
      </dgm:spPr>
      <dgm:t>
        <a:bodyPr/>
        <a:lstStyle/>
        <a:p>
          <a:endParaRPr lang="en-US"/>
        </a:p>
      </dgm:t>
    </dgm:pt>
  </dgm:ptLst>
  <dgm:cxnLst>
    <dgm:cxn modelId="{5E0F364F-7B98-45BA-987B-766DCAEC4794}" srcId="{04300641-E96F-46F8-A3E2-5F428CCA4D95}" destId="{EC3F96D4-935C-4137-B795-84AAC231B02C}" srcOrd="0" destOrd="0" parTransId="{711B8C91-CE3A-4529-A694-5EFED93E1DEA}" sibTransId="{E3AA4693-60E9-4D7E-9D69-AC7FB015D799}"/>
    <dgm:cxn modelId="{E685BEC6-7CAF-4DDB-8E73-ADBAADDD25AB}" type="presOf" srcId="{04300641-E96F-46F8-A3E2-5F428CCA4D95}" destId="{4892CF78-B5F8-4538-B507-CC9DA969CD91}" srcOrd="0" destOrd="0" presId="urn:microsoft.com/office/officeart/2005/8/layout/process3"/>
    <dgm:cxn modelId="{54F541DE-EDE7-4D71-90CC-3775AD7BF0DA}" type="presOf" srcId="{225B813D-BA6F-4AA5-9704-D5B267354D5B}" destId="{F8CDEE97-22E2-4133-94C4-996C7A44BEB3}" srcOrd="0" destOrd="0" presId="urn:microsoft.com/office/officeart/2005/8/layout/process3"/>
    <dgm:cxn modelId="{698618A9-DC9A-42FB-90E2-1FF72940EDE3}" type="presOf" srcId="{EC3F96D4-935C-4137-B795-84AAC231B02C}" destId="{8B2A3B3B-93B4-41BE-8230-8DB96F45FB9B}" srcOrd="0" destOrd="0" presId="urn:microsoft.com/office/officeart/2005/8/layout/process3"/>
    <dgm:cxn modelId="{ED274A46-B879-4C75-BADD-6B1B58481353}" srcId="{EC3F96D4-935C-4137-B795-84AAC231B02C}" destId="{225B813D-BA6F-4AA5-9704-D5B267354D5B}" srcOrd="0" destOrd="0" parTransId="{A95F1794-3D2D-44BB-B13A-E6C05E06227A}" sibTransId="{970394B2-EC90-4670-A1A0-2EF110A5A21A}"/>
    <dgm:cxn modelId="{B07C5E88-7BCB-4E9B-BB8F-DA8FA9A91D1F}" srcId="{EC3F96D4-935C-4137-B795-84AAC231B02C}" destId="{B9F6F49D-EDD8-4A2C-B16E-863FC9A9C14F}" srcOrd="1" destOrd="0" parTransId="{00638ED1-1316-4026-B7EE-11D2E3EE86A0}" sibTransId="{2D01D8EB-4214-46E7-80FD-0D7DCCE99116}"/>
    <dgm:cxn modelId="{AEF987BC-BC00-4D95-9F58-61ED4CA0F712}" type="presOf" srcId="{B9F6F49D-EDD8-4A2C-B16E-863FC9A9C14F}" destId="{F8CDEE97-22E2-4133-94C4-996C7A44BEB3}" srcOrd="0" destOrd="1" presId="urn:microsoft.com/office/officeart/2005/8/layout/process3"/>
    <dgm:cxn modelId="{3FEC2E1B-5098-4911-87E0-5B54DC132A03}" type="presOf" srcId="{EC3F96D4-935C-4137-B795-84AAC231B02C}" destId="{0D6D38B6-83B6-460B-B1D1-FF99131932A3}" srcOrd="1" destOrd="0" presId="urn:microsoft.com/office/officeart/2005/8/layout/process3"/>
    <dgm:cxn modelId="{4124DF52-058E-4E28-90B6-09F1F6973BD9}" type="presParOf" srcId="{4892CF78-B5F8-4538-B507-CC9DA969CD91}" destId="{2A805926-B676-4D7F-A21F-004316FD763F}" srcOrd="0" destOrd="0" presId="urn:microsoft.com/office/officeart/2005/8/layout/process3"/>
    <dgm:cxn modelId="{737C65B8-0298-499C-9D12-F7DE9292F459}" type="presParOf" srcId="{2A805926-B676-4D7F-A21F-004316FD763F}" destId="{8B2A3B3B-93B4-41BE-8230-8DB96F45FB9B}" srcOrd="0" destOrd="0" presId="urn:microsoft.com/office/officeart/2005/8/layout/process3"/>
    <dgm:cxn modelId="{EC492AEC-7733-4988-93DE-E323B573FA2C}" type="presParOf" srcId="{2A805926-B676-4D7F-A21F-004316FD763F}" destId="{0D6D38B6-83B6-460B-B1D1-FF99131932A3}" srcOrd="1" destOrd="0" presId="urn:microsoft.com/office/officeart/2005/8/layout/process3"/>
    <dgm:cxn modelId="{6E1069CA-DAA8-423E-9C77-504DBE59F90C}" type="presParOf" srcId="{2A805926-B676-4D7F-A21F-004316FD763F}" destId="{F8CDEE97-22E2-4133-94C4-996C7A44BEB3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C75D658-C40F-49A1-B08B-5B540FC85A99}" type="doc">
      <dgm:prSet loTypeId="urn:microsoft.com/office/officeart/2005/8/layout/process3" loCatId="process" qsTypeId="urn:microsoft.com/office/officeart/2005/8/quickstyle/3d1" qsCatId="3D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90F3CC61-8C9E-4EC7-B8CF-426A4AB9E6B5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شاخصی است که کشش‌پذیری قیمت اوراق قرضه را نسبت به تغییرات نرخ بهره محاسبه می‌کند.</a:t>
          </a:r>
          <a:endParaRPr lang="en-US" dirty="0">
            <a:cs typeface="B Zar" pitchFamily="2" charset="-78"/>
          </a:endParaRPr>
        </a:p>
      </dgm:t>
    </dgm:pt>
    <dgm:pt modelId="{50468592-6220-4B34-AACE-E1EB0508B040}" type="parTrans" cxnId="{43808248-9BAC-4158-8FE9-CB059278CC0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BD16BAB-416C-4344-AFAE-F693F8682F41}" type="sibTrans" cxnId="{43808248-9BAC-4158-8FE9-CB059278CC0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7951663-0A03-471E-8119-18CB0E381369}">
      <dgm:prSet/>
      <dgm:spPr/>
      <dgm:t>
        <a:bodyPr/>
        <a:lstStyle/>
        <a:p>
          <a:pPr rtl="1"/>
          <a:endParaRPr lang="en-US" dirty="0">
            <a:cs typeface="B Zar" pitchFamily="2" charset="-78"/>
          </a:endParaRPr>
        </a:p>
      </dgm:t>
    </dgm:pt>
    <dgm:pt modelId="{AFDD10D8-DB7C-468F-8F2F-F75A2A307F4C}" type="parTrans" cxnId="{54BB286F-D24D-42A3-B300-1666A2CE8462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53018D02-AC4B-4180-868D-B4BABBD76420}" type="sibTrans" cxnId="{54BB286F-D24D-42A3-B300-1666A2CE8462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6B942590-9C2D-424E-B2E2-7B014A6127E2}" type="pres">
      <dgm:prSet presAssocID="{7C75D658-C40F-49A1-B08B-5B540FC85A9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85D413B-AEA5-43D4-BCEE-927BFE378B50}" type="pres">
      <dgm:prSet presAssocID="{90F3CC61-8C9E-4EC7-B8CF-426A4AB9E6B5}" presName="composite" presStyleCnt="0"/>
      <dgm:spPr/>
    </dgm:pt>
    <dgm:pt modelId="{2B038D37-EFF8-475B-A40B-83B178D40989}" type="pres">
      <dgm:prSet presAssocID="{90F3CC61-8C9E-4EC7-B8CF-426A4AB9E6B5}" presName="parTx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14485F-BEFA-4EF3-8D88-558F3BA26E01}" type="pres">
      <dgm:prSet presAssocID="{90F3CC61-8C9E-4EC7-B8CF-426A4AB9E6B5}" presName="parSh" presStyleLbl="node1" presStyleIdx="0" presStyleCnt="1"/>
      <dgm:spPr/>
      <dgm:t>
        <a:bodyPr/>
        <a:lstStyle/>
        <a:p>
          <a:endParaRPr lang="en-US"/>
        </a:p>
      </dgm:t>
    </dgm:pt>
    <dgm:pt modelId="{959439D0-690C-4D94-B482-0103F0B3D801}" type="pres">
      <dgm:prSet presAssocID="{90F3CC61-8C9E-4EC7-B8CF-426A4AB9E6B5}" presName="desTx" presStyleLbl="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4BB286F-D24D-42A3-B300-1666A2CE8462}" srcId="{90F3CC61-8C9E-4EC7-B8CF-426A4AB9E6B5}" destId="{37951663-0A03-471E-8119-18CB0E381369}" srcOrd="0" destOrd="0" parTransId="{AFDD10D8-DB7C-468F-8F2F-F75A2A307F4C}" sibTransId="{53018D02-AC4B-4180-868D-B4BABBD76420}"/>
    <dgm:cxn modelId="{B5FE0316-720E-438E-87F3-F9CD8A95D01C}" type="presOf" srcId="{37951663-0A03-471E-8119-18CB0E381369}" destId="{959439D0-690C-4D94-B482-0103F0B3D801}" srcOrd="0" destOrd="0" presId="urn:microsoft.com/office/officeart/2005/8/layout/process3"/>
    <dgm:cxn modelId="{0B0E0228-EAB4-4DB6-A7C5-03E70A3DC0F4}" type="presOf" srcId="{7C75D658-C40F-49A1-B08B-5B540FC85A99}" destId="{6B942590-9C2D-424E-B2E2-7B014A6127E2}" srcOrd="0" destOrd="0" presId="urn:microsoft.com/office/officeart/2005/8/layout/process3"/>
    <dgm:cxn modelId="{2F507D67-49CE-4ED2-84BA-4C6851463AE7}" type="presOf" srcId="{90F3CC61-8C9E-4EC7-B8CF-426A4AB9E6B5}" destId="{3714485F-BEFA-4EF3-8D88-558F3BA26E01}" srcOrd="1" destOrd="0" presId="urn:microsoft.com/office/officeart/2005/8/layout/process3"/>
    <dgm:cxn modelId="{43808248-9BAC-4158-8FE9-CB059278CC0D}" srcId="{7C75D658-C40F-49A1-B08B-5B540FC85A99}" destId="{90F3CC61-8C9E-4EC7-B8CF-426A4AB9E6B5}" srcOrd="0" destOrd="0" parTransId="{50468592-6220-4B34-AACE-E1EB0508B040}" sibTransId="{2BD16BAB-416C-4344-AFAE-F693F8682F41}"/>
    <dgm:cxn modelId="{F958E94D-73CF-4262-A41B-973B9C3B2408}" type="presOf" srcId="{90F3CC61-8C9E-4EC7-B8CF-426A4AB9E6B5}" destId="{2B038D37-EFF8-475B-A40B-83B178D40989}" srcOrd="0" destOrd="0" presId="urn:microsoft.com/office/officeart/2005/8/layout/process3"/>
    <dgm:cxn modelId="{7E3F3527-9449-4507-ACB7-C825CA4603D4}" type="presParOf" srcId="{6B942590-9C2D-424E-B2E2-7B014A6127E2}" destId="{C85D413B-AEA5-43D4-BCEE-927BFE378B50}" srcOrd="0" destOrd="0" presId="urn:microsoft.com/office/officeart/2005/8/layout/process3"/>
    <dgm:cxn modelId="{0D164D05-B24A-4223-AA3C-EFAEEE92CF59}" type="presParOf" srcId="{C85D413B-AEA5-43D4-BCEE-927BFE378B50}" destId="{2B038D37-EFF8-475B-A40B-83B178D40989}" srcOrd="0" destOrd="0" presId="urn:microsoft.com/office/officeart/2005/8/layout/process3"/>
    <dgm:cxn modelId="{17CBCC84-5BC7-4AD5-8812-BF4D8016D27D}" type="presParOf" srcId="{C85D413B-AEA5-43D4-BCEE-927BFE378B50}" destId="{3714485F-BEFA-4EF3-8D88-558F3BA26E01}" srcOrd="1" destOrd="0" presId="urn:microsoft.com/office/officeart/2005/8/layout/process3"/>
    <dgm:cxn modelId="{ABCB6C98-CAA2-4D04-8ED4-83B46BE628A0}" type="presParOf" srcId="{C85D413B-AEA5-43D4-BCEE-927BFE378B50}" destId="{959439D0-690C-4D94-B482-0103F0B3D801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CB794E8-BB9C-4EA2-9726-C593086D2760}" type="doc">
      <dgm:prSet loTypeId="urn:microsoft.com/office/officeart/2005/8/layout/hList3" loCatId="list" qsTypeId="urn:microsoft.com/office/officeart/2005/8/quickstyle/3d2" qsCatId="3D" csTypeId="urn:microsoft.com/office/officeart/2005/8/colors/accent6_1" csCatId="accent6" phldr="1"/>
      <dgm:spPr/>
      <dgm:t>
        <a:bodyPr/>
        <a:lstStyle/>
        <a:p>
          <a:endParaRPr lang="en-US"/>
        </a:p>
      </dgm:t>
    </dgm:pt>
    <dgm:pt modelId="{C0F18DFC-E681-4376-B3C0-BA752E60AC42}">
      <dgm:prSet custT="1"/>
      <dgm:spPr/>
      <dgm:t>
        <a:bodyPr/>
        <a:lstStyle/>
        <a:p>
          <a:pPr rtl="1"/>
          <a:r>
            <a:rPr lang="fa-IR" sz="2800" dirty="0" smtClean="0">
              <a:cs typeface="B Zar" pitchFamily="2" charset="-78"/>
            </a:rPr>
            <a:t>مشتق اول معادلۀ قیمت نسبت به ثمر، تغییر تقریبی قیمت را به ازای تغییر کوچکی در ثمر نشان می‌دهد.</a:t>
          </a:r>
          <a:endParaRPr lang="en-US" sz="2800" dirty="0">
            <a:cs typeface="B Zar" pitchFamily="2" charset="-78"/>
          </a:endParaRPr>
        </a:p>
      </dgm:t>
    </dgm:pt>
    <dgm:pt modelId="{82563C83-5BCF-46D9-8706-F099E070189B}" type="parTrans" cxnId="{430C5BDC-3E1F-4823-8458-0C9168A9FF0C}">
      <dgm:prSet/>
      <dgm:spPr/>
      <dgm:t>
        <a:bodyPr/>
        <a:lstStyle/>
        <a:p>
          <a:endParaRPr lang="en-US" sz="2800">
            <a:cs typeface="B Zar" pitchFamily="2" charset="-78"/>
          </a:endParaRPr>
        </a:p>
      </dgm:t>
    </dgm:pt>
    <dgm:pt modelId="{D971B02A-9DF0-4E44-B588-169D8223E6A8}" type="sibTrans" cxnId="{430C5BDC-3E1F-4823-8458-0C9168A9FF0C}">
      <dgm:prSet/>
      <dgm:spPr/>
      <dgm:t>
        <a:bodyPr/>
        <a:lstStyle/>
        <a:p>
          <a:endParaRPr lang="en-US" sz="2800">
            <a:cs typeface="B Zar" pitchFamily="2" charset="-78"/>
          </a:endParaRPr>
        </a:p>
      </dgm:t>
    </dgm:pt>
    <dgm:pt modelId="{85C13723-3236-4E41-8848-CA8D277ADB05}">
      <dgm:prSet custT="1"/>
      <dgm:spPr/>
      <dgm:t>
        <a:bodyPr/>
        <a:lstStyle/>
        <a:p>
          <a:pPr rtl="1"/>
          <a:endParaRPr lang="en-US" sz="2800" dirty="0">
            <a:cs typeface="B Zar" pitchFamily="2" charset="-78"/>
          </a:endParaRPr>
        </a:p>
      </dgm:t>
    </dgm:pt>
    <dgm:pt modelId="{BA234EC5-E29D-443A-9786-03456DBD47D1}" type="parTrans" cxnId="{3E55C56C-F1C0-4D4A-8999-DF05620782F3}">
      <dgm:prSet/>
      <dgm:spPr/>
      <dgm:t>
        <a:bodyPr/>
        <a:lstStyle/>
        <a:p>
          <a:endParaRPr lang="en-US" sz="2800">
            <a:cs typeface="B Zar" pitchFamily="2" charset="-78"/>
          </a:endParaRPr>
        </a:p>
      </dgm:t>
    </dgm:pt>
    <dgm:pt modelId="{8D93CD81-5133-41F7-AA95-D25EE6E07300}" type="sibTrans" cxnId="{3E55C56C-F1C0-4D4A-8999-DF05620782F3}">
      <dgm:prSet/>
      <dgm:spPr/>
      <dgm:t>
        <a:bodyPr/>
        <a:lstStyle/>
        <a:p>
          <a:endParaRPr lang="en-US" sz="2800">
            <a:cs typeface="B Zar" pitchFamily="2" charset="-78"/>
          </a:endParaRPr>
        </a:p>
      </dgm:t>
    </dgm:pt>
    <dgm:pt modelId="{3F3369CA-F87D-47CD-93BC-64900F92B05B}" type="pres">
      <dgm:prSet presAssocID="{7CB794E8-BB9C-4EA2-9726-C593086D2760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7386A9D-5C17-4ACD-B6DF-75AD9F815E7E}" type="pres">
      <dgm:prSet presAssocID="{C0F18DFC-E681-4376-B3C0-BA752E60AC42}" presName="roof" presStyleLbl="dkBgShp" presStyleIdx="0" presStyleCnt="2"/>
      <dgm:spPr/>
      <dgm:t>
        <a:bodyPr/>
        <a:lstStyle/>
        <a:p>
          <a:endParaRPr lang="en-US"/>
        </a:p>
      </dgm:t>
    </dgm:pt>
    <dgm:pt modelId="{5C42B4E3-1CA4-4F28-9CB4-34A20FEA6EAF}" type="pres">
      <dgm:prSet presAssocID="{C0F18DFC-E681-4376-B3C0-BA752E60AC42}" presName="pillars" presStyleCnt="0"/>
      <dgm:spPr/>
    </dgm:pt>
    <dgm:pt modelId="{F1BF80F7-E31B-4E33-9FB2-9C358B2C18D3}" type="pres">
      <dgm:prSet presAssocID="{C0F18DFC-E681-4376-B3C0-BA752E60AC42}" presName="pillar1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ADDE4D-CF15-4168-9AB0-B874C6D5226B}" type="pres">
      <dgm:prSet presAssocID="{C0F18DFC-E681-4376-B3C0-BA752E60AC42}" presName="base" presStyleLbl="dkBgShp" presStyleIdx="1" presStyleCnt="2"/>
      <dgm:spPr/>
    </dgm:pt>
  </dgm:ptLst>
  <dgm:cxnLst>
    <dgm:cxn modelId="{3DB996C9-6C72-4E57-A664-CA7B0CBEC463}" type="presOf" srcId="{7CB794E8-BB9C-4EA2-9726-C593086D2760}" destId="{3F3369CA-F87D-47CD-93BC-64900F92B05B}" srcOrd="0" destOrd="0" presId="urn:microsoft.com/office/officeart/2005/8/layout/hList3"/>
    <dgm:cxn modelId="{3E55C56C-F1C0-4D4A-8999-DF05620782F3}" srcId="{C0F18DFC-E681-4376-B3C0-BA752E60AC42}" destId="{85C13723-3236-4E41-8848-CA8D277ADB05}" srcOrd="0" destOrd="0" parTransId="{BA234EC5-E29D-443A-9786-03456DBD47D1}" sibTransId="{8D93CD81-5133-41F7-AA95-D25EE6E07300}"/>
    <dgm:cxn modelId="{430C5BDC-3E1F-4823-8458-0C9168A9FF0C}" srcId="{7CB794E8-BB9C-4EA2-9726-C593086D2760}" destId="{C0F18DFC-E681-4376-B3C0-BA752E60AC42}" srcOrd="0" destOrd="0" parTransId="{82563C83-5BCF-46D9-8706-F099E070189B}" sibTransId="{D971B02A-9DF0-4E44-B588-169D8223E6A8}"/>
    <dgm:cxn modelId="{90776D75-2B3E-486B-8CF3-35ECE66C6D66}" type="presOf" srcId="{85C13723-3236-4E41-8848-CA8D277ADB05}" destId="{F1BF80F7-E31B-4E33-9FB2-9C358B2C18D3}" srcOrd="0" destOrd="0" presId="urn:microsoft.com/office/officeart/2005/8/layout/hList3"/>
    <dgm:cxn modelId="{4A2E0FE4-50DD-4920-B425-1FB6BB056188}" type="presOf" srcId="{C0F18DFC-E681-4376-B3C0-BA752E60AC42}" destId="{D7386A9D-5C17-4ACD-B6DF-75AD9F815E7E}" srcOrd="0" destOrd="0" presId="urn:microsoft.com/office/officeart/2005/8/layout/hList3"/>
    <dgm:cxn modelId="{997933F9-B6BB-4616-8DD4-E57F33217326}" type="presParOf" srcId="{3F3369CA-F87D-47CD-93BC-64900F92B05B}" destId="{D7386A9D-5C17-4ACD-B6DF-75AD9F815E7E}" srcOrd="0" destOrd="0" presId="urn:microsoft.com/office/officeart/2005/8/layout/hList3"/>
    <dgm:cxn modelId="{B22161CC-9D4C-4A47-A113-407DE048AF5D}" type="presParOf" srcId="{3F3369CA-F87D-47CD-93BC-64900F92B05B}" destId="{5C42B4E3-1CA4-4F28-9CB4-34A20FEA6EAF}" srcOrd="1" destOrd="0" presId="urn:microsoft.com/office/officeart/2005/8/layout/hList3"/>
    <dgm:cxn modelId="{C6F8EA57-DA99-4C42-B213-897E4E8FB589}" type="presParOf" srcId="{5C42B4E3-1CA4-4F28-9CB4-34A20FEA6EAF}" destId="{F1BF80F7-E31B-4E33-9FB2-9C358B2C18D3}" srcOrd="0" destOrd="0" presId="urn:microsoft.com/office/officeart/2005/8/layout/hList3"/>
    <dgm:cxn modelId="{96DA0783-1571-42B2-9F84-32DDC516DC1B}" type="presParOf" srcId="{3F3369CA-F87D-47CD-93BC-64900F92B05B}" destId="{12ADDE4D-CF15-4168-9AB0-B874C6D5226B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1AD6803-DC36-4F6B-B711-81616DB57988}" type="doc">
      <dgm:prSet loTypeId="urn:microsoft.com/office/officeart/2005/8/layout/chevron2" loCatId="process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8B420078-13AC-4269-821C-60B485A7B332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Zar" pitchFamily="2" charset="-78"/>
            </a:rPr>
            <a:t>درصد تقریبی تغییر قیمت</a:t>
          </a:r>
          <a:endParaRPr lang="en-US" sz="1600" dirty="0">
            <a:solidFill>
              <a:schemeClr val="tx1"/>
            </a:solidFill>
            <a:cs typeface="B Zar" pitchFamily="2" charset="-78"/>
          </a:endParaRPr>
        </a:p>
      </dgm:t>
    </dgm:pt>
    <dgm:pt modelId="{DA700829-1CFE-4571-8D1A-06910B62285F}" type="parTrans" cxnId="{A464D7D6-AC5B-46C6-A3D0-89BFB4CBB2D0}">
      <dgm:prSet/>
      <dgm:spPr/>
      <dgm:t>
        <a:bodyPr/>
        <a:lstStyle/>
        <a:p>
          <a:endParaRPr lang="en-US" sz="1600">
            <a:cs typeface="B Zar" pitchFamily="2" charset="-78"/>
          </a:endParaRPr>
        </a:p>
      </dgm:t>
    </dgm:pt>
    <dgm:pt modelId="{84E23B09-1896-4040-B807-B45D38C76CB7}" type="sibTrans" cxnId="{A464D7D6-AC5B-46C6-A3D0-89BFB4CBB2D0}">
      <dgm:prSet/>
      <dgm:spPr/>
      <dgm:t>
        <a:bodyPr/>
        <a:lstStyle/>
        <a:p>
          <a:endParaRPr lang="en-US" sz="1600">
            <a:cs typeface="B Zar" pitchFamily="2" charset="-78"/>
          </a:endParaRPr>
        </a:p>
      </dgm:t>
    </dgm:pt>
    <dgm:pt modelId="{767B5316-FFF3-4790-96D9-5ED78AFDCE24}">
      <dgm:prSet custT="1"/>
      <dgm:spPr/>
      <dgm:t>
        <a:bodyPr/>
        <a:lstStyle/>
        <a:p>
          <a:pPr rtl="1"/>
          <a:endParaRPr lang="en-US" sz="1600" dirty="0">
            <a:cs typeface="B Zar" pitchFamily="2" charset="-78"/>
          </a:endParaRPr>
        </a:p>
      </dgm:t>
    </dgm:pt>
    <dgm:pt modelId="{E334BCB5-5495-4997-ADF4-F0FFB9ABA356}" type="parTrans" cxnId="{6DEF88B1-4F9B-4237-BCDD-4C2D45A02187}">
      <dgm:prSet/>
      <dgm:spPr/>
      <dgm:t>
        <a:bodyPr/>
        <a:lstStyle/>
        <a:p>
          <a:endParaRPr lang="en-US" sz="1600">
            <a:cs typeface="B Zar" pitchFamily="2" charset="-78"/>
          </a:endParaRPr>
        </a:p>
      </dgm:t>
    </dgm:pt>
    <dgm:pt modelId="{0473D04C-34D0-4511-B0AF-710A7842F723}" type="sibTrans" cxnId="{6DEF88B1-4F9B-4237-BCDD-4C2D45A02187}">
      <dgm:prSet/>
      <dgm:spPr/>
      <dgm:t>
        <a:bodyPr/>
        <a:lstStyle/>
        <a:p>
          <a:endParaRPr lang="en-US" sz="1600">
            <a:cs typeface="B Zar" pitchFamily="2" charset="-78"/>
          </a:endParaRPr>
        </a:p>
      </dgm:t>
    </dgm:pt>
    <dgm:pt modelId="{11B1D574-6445-455D-8E74-5E1088010348}">
      <dgm:prSet custT="1"/>
      <dgm:spPr/>
      <dgm:t>
        <a:bodyPr/>
        <a:lstStyle/>
        <a:p>
          <a:r>
            <a:rPr lang="fa-IR" sz="1600" dirty="0" smtClean="0">
              <a:cs typeface="B Zar" pitchFamily="2" charset="-78"/>
            </a:rPr>
            <a:t>دیرش مکالی</a:t>
          </a:r>
          <a:endParaRPr lang="en-US" sz="1600" dirty="0">
            <a:cs typeface="B Zar" pitchFamily="2" charset="-78"/>
          </a:endParaRPr>
        </a:p>
      </dgm:t>
    </dgm:pt>
    <dgm:pt modelId="{27363E24-E404-4313-9D53-48ADEB8DB825}" type="parTrans" cxnId="{3F241216-6CE7-47B2-8181-EB082A006D68}">
      <dgm:prSet/>
      <dgm:spPr/>
      <dgm:t>
        <a:bodyPr/>
        <a:lstStyle/>
        <a:p>
          <a:endParaRPr lang="en-US" sz="1600">
            <a:cs typeface="B Zar" pitchFamily="2" charset="-78"/>
          </a:endParaRPr>
        </a:p>
      </dgm:t>
    </dgm:pt>
    <dgm:pt modelId="{54E2F50F-08EC-49B4-8061-BA48E98B5516}" type="sibTrans" cxnId="{3F241216-6CE7-47B2-8181-EB082A006D68}">
      <dgm:prSet/>
      <dgm:spPr/>
      <dgm:t>
        <a:bodyPr/>
        <a:lstStyle/>
        <a:p>
          <a:endParaRPr lang="en-US" sz="1600">
            <a:cs typeface="B Zar" pitchFamily="2" charset="-78"/>
          </a:endParaRPr>
        </a:p>
      </dgm:t>
    </dgm:pt>
    <dgm:pt modelId="{230E2EFD-F35A-417F-A76B-5DA4E7E09C26}">
      <dgm:prSet custT="1"/>
      <dgm:spPr/>
      <dgm:t>
        <a:bodyPr/>
        <a:lstStyle/>
        <a:p>
          <a:r>
            <a:rPr lang="fa-IR" sz="1600" dirty="0" smtClean="0">
              <a:cs typeface="B Zar" pitchFamily="2" charset="-78"/>
            </a:rPr>
            <a:t>دیرش تعدیل‌یافته</a:t>
          </a:r>
          <a:endParaRPr lang="en-US" sz="1600" dirty="0">
            <a:cs typeface="B Zar" pitchFamily="2" charset="-78"/>
          </a:endParaRPr>
        </a:p>
      </dgm:t>
    </dgm:pt>
    <dgm:pt modelId="{A0225A84-6C56-418D-9575-4CBC3FDD8EF8}" type="parTrans" cxnId="{658952DD-ACB9-4D63-9E90-094B4FAEF9B3}">
      <dgm:prSet/>
      <dgm:spPr/>
      <dgm:t>
        <a:bodyPr/>
        <a:lstStyle/>
        <a:p>
          <a:endParaRPr lang="en-US" sz="1600">
            <a:cs typeface="B Zar" pitchFamily="2" charset="-78"/>
          </a:endParaRPr>
        </a:p>
      </dgm:t>
    </dgm:pt>
    <dgm:pt modelId="{EC83044B-6C80-448B-BAC5-702C44B9784F}" type="sibTrans" cxnId="{658952DD-ACB9-4D63-9E90-094B4FAEF9B3}">
      <dgm:prSet/>
      <dgm:spPr/>
      <dgm:t>
        <a:bodyPr/>
        <a:lstStyle/>
        <a:p>
          <a:endParaRPr lang="en-US" sz="1600">
            <a:cs typeface="B Zar" pitchFamily="2" charset="-78"/>
          </a:endParaRPr>
        </a:p>
      </dgm:t>
    </dgm:pt>
    <dgm:pt modelId="{983C7A90-AD46-4D1A-B67B-BD2E1367A9E7}" type="pres">
      <dgm:prSet presAssocID="{71AD6803-DC36-4F6B-B711-81616DB5798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0C1985B-8973-480F-8E62-3B66EF440206}" type="pres">
      <dgm:prSet presAssocID="{8B420078-13AC-4269-821C-60B485A7B332}" presName="composite" presStyleCnt="0"/>
      <dgm:spPr/>
    </dgm:pt>
    <dgm:pt modelId="{54093E97-C426-43BE-8277-1C93A1F4F8FA}" type="pres">
      <dgm:prSet presAssocID="{8B420078-13AC-4269-821C-60B485A7B332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5BD057-8632-4E92-BAA0-3008102BD38C}" type="pres">
      <dgm:prSet presAssocID="{8B420078-13AC-4269-821C-60B485A7B332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57B0B8-EDEA-4125-91E5-654497E0796A}" type="pres">
      <dgm:prSet presAssocID="{84E23B09-1896-4040-B807-B45D38C76CB7}" presName="sp" presStyleCnt="0"/>
      <dgm:spPr/>
    </dgm:pt>
    <dgm:pt modelId="{B09A5B60-4778-4BAA-BC01-56AEDA8FE278}" type="pres">
      <dgm:prSet presAssocID="{11B1D574-6445-455D-8E74-5E1088010348}" presName="composite" presStyleCnt="0"/>
      <dgm:spPr/>
    </dgm:pt>
    <dgm:pt modelId="{37181712-E1E5-4928-889F-596BCA59FBE5}" type="pres">
      <dgm:prSet presAssocID="{11B1D574-6445-455D-8E74-5E1088010348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46CF38-00D1-46EE-971A-6E98A2EF26C2}" type="pres">
      <dgm:prSet presAssocID="{11B1D574-6445-455D-8E74-5E1088010348}" presName="descendantText" presStyleLbl="alignAcc1" presStyleIdx="1" presStyleCnt="3">
        <dgm:presLayoutVars>
          <dgm:bulletEnabled val="1"/>
        </dgm:presLayoutVars>
      </dgm:prSet>
      <dgm:spPr/>
    </dgm:pt>
    <dgm:pt modelId="{46BC3CE6-C9FA-4509-A3CC-CF6EC3066364}" type="pres">
      <dgm:prSet presAssocID="{54E2F50F-08EC-49B4-8061-BA48E98B5516}" presName="sp" presStyleCnt="0"/>
      <dgm:spPr/>
    </dgm:pt>
    <dgm:pt modelId="{3D4370BA-70E7-4E0E-AA1F-BD534F7C4C2B}" type="pres">
      <dgm:prSet presAssocID="{230E2EFD-F35A-417F-A76B-5DA4E7E09C26}" presName="composite" presStyleCnt="0"/>
      <dgm:spPr/>
    </dgm:pt>
    <dgm:pt modelId="{6A3E131E-A213-4C16-B6CD-2B3FB9EFC52F}" type="pres">
      <dgm:prSet presAssocID="{230E2EFD-F35A-417F-A76B-5DA4E7E09C26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E476A8-67A1-4EEC-8232-C8D4A6F13F8F}" type="pres">
      <dgm:prSet presAssocID="{230E2EFD-F35A-417F-A76B-5DA4E7E09C26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658952DD-ACB9-4D63-9E90-094B4FAEF9B3}" srcId="{71AD6803-DC36-4F6B-B711-81616DB57988}" destId="{230E2EFD-F35A-417F-A76B-5DA4E7E09C26}" srcOrd="2" destOrd="0" parTransId="{A0225A84-6C56-418D-9575-4CBC3FDD8EF8}" sibTransId="{EC83044B-6C80-448B-BAC5-702C44B9784F}"/>
    <dgm:cxn modelId="{3F241216-6CE7-47B2-8181-EB082A006D68}" srcId="{71AD6803-DC36-4F6B-B711-81616DB57988}" destId="{11B1D574-6445-455D-8E74-5E1088010348}" srcOrd="1" destOrd="0" parTransId="{27363E24-E404-4313-9D53-48ADEB8DB825}" sibTransId="{54E2F50F-08EC-49B4-8061-BA48E98B5516}"/>
    <dgm:cxn modelId="{B2B58CBD-C864-4D03-882D-D8D2C5651802}" type="presOf" srcId="{767B5316-FFF3-4790-96D9-5ED78AFDCE24}" destId="{A45BD057-8632-4E92-BAA0-3008102BD38C}" srcOrd="0" destOrd="0" presId="urn:microsoft.com/office/officeart/2005/8/layout/chevron2"/>
    <dgm:cxn modelId="{F06F1656-7ADE-4077-9AF8-C2ADD088DEDF}" type="presOf" srcId="{8B420078-13AC-4269-821C-60B485A7B332}" destId="{54093E97-C426-43BE-8277-1C93A1F4F8FA}" srcOrd="0" destOrd="0" presId="urn:microsoft.com/office/officeart/2005/8/layout/chevron2"/>
    <dgm:cxn modelId="{F523AE2F-E730-40F0-AD14-F3FFC6932199}" type="presOf" srcId="{71AD6803-DC36-4F6B-B711-81616DB57988}" destId="{983C7A90-AD46-4D1A-B67B-BD2E1367A9E7}" srcOrd="0" destOrd="0" presId="urn:microsoft.com/office/officeart/2005/8/layout/chevron2"/>
    <dgm:cxn modelId="{B5F8CCA3-6A8D-42AC-A6A8-61975A4390A4}" type="presOf" srcId="{11B1D574-6445-455D-8E74-5E1088010348}" destId="{37181712-E1E5-4928-889F-596BCA59FBE5}" srcOrd="0" destOrd="0" presId="urn:microsoft.com/office/officeart/2005/8/layout/chevron2"/>
    <dgm:cxn modelId="{6DEF88B1-4F9B-4237-BCDD-4C2D45A02187}" srcId="{8B420078-13AC-4269-821C-60B485A7B332}" destId="{767B5316-FFF3-4790-96D9-5ED78AFDCE24}" srcOrd="0" destOrd="0" parTransId="{E334BCB5-5495-4997-ADF4-F0FFB9ABA356}" sibTransId="{0473D04C-34D0-4511-B0AF-710A7842F723}"/>
    <dgm:cxn modelId="{A464D7D6-AC5B-46C6-A3D0-89BFB4CBB2D0}" srcId="{71AD6803-DC36-4F6B-B711-81616DB57988}" destId="{8B420078-13AC-4269-821C-60B485A7B332}" srcOrd="0" destOrd="0" parTransId="{DA700829-1CFE-4571-8D1A-06910B62285F}" sibTransId="{84E23B09-1896-4040-B807-B45D38C76CB7}"/>
    <dgm:cxn modelId="{178BBB7F-CDBF-4C93-A5E8-415C548B2B83}" type="presOf" srcId="{230E2EFD-F35A-417F-A76B-5DA4E7E09C26}" destId="{6A3E131E-A213-4C16-B6CD-2B3FB9EFC52F}" srcOrd="0" destOrd="0" presId="urn:microsoft.com/office/officeart/2005/8/layout/chevron2"/>
    <dgm:cxn modelId="{8E05423F-F8BD-496E-8FA4-03FC7FCBE374}" type="presParOf" srcId="{983C7A90-AD46-4D1A-B67B-BD2E1367A9E7}" destId="{00C1985B-8973-480F-8E62-3B66EF440206}" srcOrd="0" destOrd="0" presId="urn:microsoft.com/office/officeart/2005/8/layout/chevron2"/>
    <dgm:cxn modelId="{FD5EF5D5-AB11-4F85-B8F3-EACB177D64F7}" type="presParOf" srcId="{00C1985B-8973-480F-8E62-3B66EF440206}" destId="{54093E97-C426-43BE-8277-1C93A1F4F8FA}" srcOrd="0" destOrd="0" presId="urn:microsoft.com/office/officeart/2005/8/layout/chevron2"/>
    <dgm:cxn modelId="{5832422F-C86F-4605-B289-D24D2422D1AB}" type="presParOf" srcId="{00C1985B-8973-480F-8E62-3B66EF440206}" destId="{A45BD057-8632-4E92-BAA0-3008102BD38C}" srcOrd="1" destOrd="0" presId="urn:microsoft.com/office/officeart/2005/8/layout/chevron2"/>
    <dgm:cxn modelId="{4BC130C3-3684-47EE-B1BA-2BD395EDB4A8}" type="presParOf" srcId="{983C7A90-AD46-4D1A-B67B-BD2E1367A9E7}" destId="{DE57B0B8-EDEA-4125-91E5-654497E0796A}" srcOrd="1" destOrd="0" presId="urn:microsoft.com/office/officeart/2005/8/layout/chevron2"/>
    <dgm:cxn modelId="{976AE55E-2F2D-4834-99E0-39C8E49947B2}" type="presParOf" srcId="{983C7A90-AD46-4D1A-B67B-BD2E1367A9E7}" destId="{B09A5B60-4778-4BAA-BC01-56AEDA8FE278}" srcOrd="2" destOrd="0" presId="urn:microsoft.com/office/officeart/2005/8/layout/chevron2"/>
    <dgm:cxn modelId="{17AC8E7A-6655-442A-946F-63DC8D620DC1}" type="presParOf" srcId="{B09A5B60-4778-4BAA-BC01-56AEDA8FE278}" destId="{37181712-E1E5-4928-889F-596BCA59FBE5}" srcOrd="0" destOrd="0" presId="urn:microsoft.com/office/officeart/2005/8/layout/chevron2"/>
    <dgm:cxn modelId="{E30C8225-FCB7-4F0C-BDAD-E2770DF244FD}" type="presParOf" srcId="{B09A5B60-4778-4BAA-BC01-56AEDA8FE278}" destId="{A246CF38-00D1-46EE-971A-6E98A2EF26C2}" srcOrd="1" destOrd="0" presId="urn:microsoft.com/office/officeart/2005/8/layout/chevron2"/>
    <dgm:cxn modelId="{EDEA7D16-2F89-46DE-AF94-8D9F4AC9D5A7}" type="presParOf" srcId="{983C7A90-AD46-4D1A-B67B-BD2E1367A9E7}" destId="{46BC3CE6-C9FA-4509-A3CC-CF6EC3066364}" srcOrd="3" destOrd="0" presId="urn:microsoft.com/office/officeart/2005/8/layout/chevron2"/>
    <dgm:cxn modelId="{25E08C16-BEA2-4CB8-A801-F8DEC8CD6B3E}" type="presParOf" srcId="{983C7A90-AD46-4D1A-B67B-BD2E1367A9E7}" destId="{3D4370BA-70E7-4E0E-AA1F-BD534F7C4C2B}" srcOrd="4" destOrd="0" presId="urn:microsoft.com/office/officeart/2005/8/layout/chevron2"/>
    <dgm:cxn modelId="{67610AEB-45B2-4F83-AAC3-F2A9A7103124}" type="presParOf" srcId="{3D4370BA-70E7-4E0E-AA1F-BD534F7C4C2B}" destId="{6A3E131E-A213-4C16-B6CD-2B3FB9EFC52F}" srcOrd="0" destOrd="0" presId="urn:microsoft.com/office/officeart/2005/8/layout/chevron2"/>
    <dgm:cxn modelId="{5617640A-218C-4B20-8DD9-CD2CC0248A9C}" type="presParOf" srcId="{3D4370BA-70E7-4E0E-AA1F-BD534F7C4C2B}" destId="{3DE476A8-67A1-4EEC-8232-C8D4A6F13F8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73AF3D-02A7-4E1B-A739-E1A1EE44F46F}">
      <dsp:nvSpPr>
        <dsp:cNvPr id="0" name=""/>
        <dsp:cNvSpPr/>
      </dsp:nvSpPr>
      <dsp:spPr>
        <a:xfrm rot="5400000">
          <a:off x="4751174" y="-1859846"/>
          <a:ext cx="960164" cy="4923536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Low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a-IR" sz="1400" kern="1200" dirty="0">
            <a:latin typeface="Arial Unicode MS" pitchFamily="34" charset="-128"/>
            <a:ea typeface="Arial Unicode MS" pitchFamily="34" charset="-128"/>
            <a:cs typeface="B Nazanin" pitchFamily="2" charset="-78"/>
          </a:endParaRPr>
        </a:p>
      </dsp:txBody>
      <dsp:txXfrm rot="-5400000">
        <a:off x="2769489" y="168710"/>
        <a:ext cx="4876665" cy="866422"/>
      </dsp:txXfrm>
    </dsp:sp>
    <dsp:sp modelId="{016038BB-F589-4AD6-A299-FE3EB9971664}">
      <dsp:nvSpPr>
        <dsp:cNvPr id="0" name=""/>
        <dsp:cNvSpPr/>
      </dsp:nvSpPr>
      <dsp:spPr>
        <a:xfrm>
          <a:off x="0" y="1818"/>
          <a:ext cx="2769489" cy="120020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justLow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kern="1200" dirty="0" smtClean="0">
              <a:latin typeface="Arial Unicode MS" pitchFamily="34" charset="-128"/>
              <a:ea typeface="Arial Unicode MS" pitchFamily="34" charset="-128"/>
              <a:cs typeface="B Nazanin" pitchFamily="2" charset="-78"/>
            </a:rPr>
            <a:t>دیرش یک ورقۀ قرضۀ 20 ساله با نرخ کوپن 9 درصد و ثمر تا سررسید 6 درصد با دورۀ پرداخت 6 ماهه و ارزش اسمی 100 دلار چقدر برابر است با:</a:t>
          </a:r>
          <a:endParaRPr lang="en-US" sz="1400" kern="1200" dirty="0">
            <a:latin typeface="Arial Unicode MS" pitchFamily="34" charset="-128"/>
            <a:ea typeface="Arial Unicode MS" pitchFamily="34" charset="-128"/>
            <a:cs typeface="B Nazanin" pitchFamily="2" charset="-78"/>
          </a:endParaRPr>
        </a:p>
      </dsp:txBody>
      <dsp:txXfrm>
        <a:off x="58589" y="60407"/>
        <a:ext cx="2652311" cy="1083027"/>
      </dsp:txXfrm>
    </dsp:sp>
    <dsp:sp modelId="{979C90AD-2660-4708-894E-760F19C71CD4}">
      <dsp:nvSpPr>
        <dsp:cNvPr id="0" name=""/>
        <dsp:cNvSpPr/>
      </dsp:nvSpPr>
      <dsp:spPr>
        <a:xfrm rot="5400000">
          <a:off x="4751174" y="-599630"/>
          <a:ext cx="960164" cy="4923536"/>
        </a:xfrm>
        <a:prstGeom prst="round2SameRect">
          <a:avLst/>
        </a:prstGeom>
        <a:solidFill>
          <a:schemeClr val="accent4">
            <a:tint val="40000"/>
            <a:alpha val="90000"/>
            <a:hueOff val="3600000"/>
            <a:satOff val="21790"/>
            <a:lumOff val="6271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3600000"/>
              <a:satOff val="21790"/>
              <a:lumOff val="627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Low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a-IR" sz="1400" kern="1200" dirty="0">
            <a:latin typeface="Arial Unicode MS" pitchFamily="34" charset="-128"/>
            <a:ea typeface="Arial Unicode MS" pitchFamily="34" charset="-128"/>
            <a:cs typeface="B Nazanin" pitchFamily="2" charset="-78"/>
          </a:endParaRPr>
        </a:p>
      </dsp:txBody>
      <dsp:txXfrm rot="-5400000">
        <a:off x="2769489" y="1428926"/>
        <a:ext cx="4876665" cy="866422"/>
      </dsp:txXfrm>
    </dsp:sp>
    <dsp:sp modelId="{FC54BBD6-5A43-4759-A874-969601F4BC08}">
      <dsp:nvSpPr>
        <dsp:cNvPr id="0" name=""/>
        <dsp:cNvSpPr/>
      </dsp:nvSpPr>
      <dsp:spPr>
        <a:xfrm>
          <a:off x="0" y="1262034"/>
          <a:ext cx="2769489" cy="1200205"/>
        </a:xfrm>
        <a:prstGeom prst="roundRect">
          <a:avLst/>
        </a:prstGeom>
        <a:gradFill rotWithShape="0">
          <a:gsLst>
            <a:gs pos="0">
              <a:schemeClr val="accent4">
                <a:hueOff val="3600000"/>
                <a:satOff val="23874"/>
                <a:lumOff val="39118"/>
                <a:alphaOff val="0"/>
                <a:shade val="51000"/>
                <a:satMod val="130000"/>
              </a:schemeClr>
            </a:gs>
            <a:gs pos="80000">
              <a:schemeClr val="accent4">
                <a:hueOff val="3600000"/>
                <a:satOff val="23874"/>
                <a:lumOff val="39118"/>
                <a:alphaOff val="0"/>
                <a:shade val="93000"/>
                <a:satMod val="130000"/>
              </a:schemeClr>
            </a:gs>
            <a:gs pos="100000">
              <a:schemeClr val="accent4">
                <a:hueOff val="3600000"/>
                <a:satOff val="23874"/>
                <a:lumOff val="3911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justLow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kern="1200" dirty="0" smtClean="0">
              <a:latin typeface="Arial Unicode MS" pitchFamily="34" charset="-128"/>
              <a:ea typeface="Arial Unicode MS" pitchFamily="34" charset="-128"/>
              <a:cs typeface="B Nazanin" pitchFamily="2" charset="-78"/>
            </a:rPr>
            <a:t>اگر ثمر دفعتاً از 6 به 6.1 درصد افزایش یابد، درصد تقریبی تغییر قیمت برابر است با:</a:t>
          </a:r>
          <a:endParaRPr lang="en-US" sz="1400" kern="1200" dirty="0">
            <a:latin typeface="Arial Unicode MS" pitchFamily="34" charset="-128"/>
            <a:ea typeface="Arial Unicode MS" pitchFamily="34" charset="-128"/>
            <a:cs typeface="B Nazanin" pitchFamily="2" charset="-78"/>
          </a:endParaRPr>
        </a:p>
      </dsp:txBody>
      <dsp:txXfrm>
        <a:off x="58589" y="1320623"/>
        <a:ext cx="2652311" cy="1083027"/>
      </dsp:txXfrm>
    </dsp:sp>
    <dsp:sp modelId="{835548B8-51F8-47CB-A600-15994CB91BCF}">
      <dsp:nvSpPr>
        <dsp:cNvPr id="0" name=""/>
        <dsp:cNvSpPr/>
      </dsp:nvSpPr>
      <dsp:spPr>
        <a:xfrm rot="5400000">
          <a:off x="4751174" y="660585"/>
          <a:ext cx="960164" cy="4923536"/>
        </a:xfrm>
        <a:prstGeom prst="round2SameRect">
          <a:avLst/>
        </a:prstGeom>
        <a:solidFill>
          <a:schemeClr val="accent4">
            <a:tint val="40000"/>
            <a:alpha val="90000"/>
            <a:hueOff val="7200000"/>
            <a:satOff val="43580"/>
            <a:lumOff val="12543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7200000"/>
              <a:satOff val="43580"/>
              <a:lumOff val="1254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Low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a-IR" sz="1400" kern="1200" dirty="0">
            <a:latin typeface="Arial Unicode MS" pitchFamily="34" charset="-128"/>
            <a:ea typeface="Arial Unicode MS" pitchFamily="34" charset="-128"/>
            <a:cs typeface="B Nazanin" pitchFamily="2" charset="-78"/>
          </a:endParaRPr>
        </a:p>
      </dsp:txBody>
      <dsp:txXfrm rot="-5400000">
        <a:off x="2769489" y="2689142"/>
        <a:ext cx="4876665" cy="866422"/>
      </dsp:txXfrm>
    </dsp:sp>
    <dsp:sp modelId="{1F4ABF84-B5D1-44A9-BBCE-3CA6ADCB449B}">
      <dsp:nvSpPr>
        <dsp:cNvPr id="0" name=""/>
        <dsp:cNvSpPr/>
      </dsp:nvSpPr>
      <dsp:spPr>
        <a:xfrm>
          <a:off x="0" y="2522250"/>
          <a:ext cx="2769489" cy="1200205"/>
        </a:xfrm>
        <a:prstGeom prst="roundRect">
          <a:avLst/>
        </a:prstGeom>
        <a:gradFill rotWithShape="0">
          <a:gsLst>
            <a:gs pos="0">
              <a:schemeClr val="accent4">
                <a:hueOff val="7200000"/>
                <a:satOff val="47747"/>
                <a:lumOff val="78235"/>
                <a:alphaOff val="0"/>
                <a:shade val="51000"/>
                <a:satMod val="130000"/>
              </a:schemeClr>
            </a:gs>
            <a:gs pos="80000">
              <a:schemeClr val="accent4">
                <a:hueOff val="7200000"/>
                <a:satOff val="47747"/>
                <a:lumOff val="78235"/>
                <a:alphaOff val="0"/>
                <a:shade val="93000"/>
                <a:satMod val="130000"/>
              </a:schemeClr>
            </a:gs>
            <a:gs pos="100000">
              <a:schemeClr val="accent4">
                <a:hueOff val="7200000"/>
                <a:satOff val="47747"/>
                <a:lumOff val="7823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justLow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kern="1200" dirty="0" smtClean="0">
              <a:latin typeface="Arial Unicode MS" pitchFamily="34" charset="-128"/>
              <a:ea typeface="Arial Unicode MS" pitchFamily="34" charset="-128"/>
              <a:cs typeface="B Nazanin" pitchFamily="2" charset="-78"/>
            </a:rPr>
            <a:t>اگر ثمر دفعتاً از 6 به 5.9 درصد کاهش یابد، درصد تقریبی تغییر قیمت برابر است با:</a:t>
          </a:r>
          <a:endParaRPr lang="en-US" sz="1400" kern="1200" dirty="0">
            <a:latin typeface="Arial Unicode MS" pitchFamily="34" charset="-128"/>
            <a:ea typeface="Arial Unicode MS" pitchFamily="34" charset="-128"/>
            <a:cs typeface="B Nazanin" pitchFamily="2" charset="-78"/>
          </a:endParaRPr>
        </a:p>
      </dsp:txBody>
      <dsp:txXfrm>
        <a:off x="58589" y="2580839"/>
        <a:ext cx="2652311" cy="108302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7EB769-ABFD-4EA7-BFAA-F393FAA5038B}">
      <dsp:nvSpPr>
        <dsp:cNvPr id="0" name=""/>
        <dsp:cNvSpPr/>
      </dsp:nvSpPr>
      <dsp:spPr>
        <a:xfrm rot="5400000">
          <a:off x="3369119" y="-599630"/>
          <a:ext cx="3724275" cy="4923536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justLow" defTabSz="28892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6500" kern="1200" dirty="0">
            <a:cs typeface="B Zar" pitchFamily="2" charset="-78"/>
          </a:endParaRPr>
        </a:p>
      </dsp:txBody>
      <dsp:txXfrm rot="-5400000">
        <a:off x="2769489" y="181804"/>
        <a:ext cx="4741732" cy="3360667"/>
      </dsp:txXfrm>
    </dsp:sp>
    <dsp:sp modelId="{FAAEEC33-5CA9-41DB-B2C3-733A39997087}">
      <dsp:nvSpPr>
        <dsp:cNvPr id="0" name=""/>
        <dsp:cNvSpPr/>
      </dsp:nvSpPr>
      <dsp:spPr>
        <a:xfrm>
          <a:off x="0" y="0"/>
          <a:ext cx="2769489" cy="372427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justLow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400" kern="1200" dirty="0" smtClean="0">
              <a:cs typeface="B Zar" pitchFamily="2" charset="-78"/>
            </a:rPr>
            <a:t>دیرش اثر انحنای تابع قیمت ورق قرضه را بر تغییرات قیمت آن لحاظ نمی‌کند.</a:t>
          </a:r>
          <a:endParaRPr lang="en-US" sz="3400" kern="1200" dirty="0">
            <a:cs typeface="B Zar" pitchFamily="2" charset="-78"/>
          </a:endParaRPr>
        </a:p>
      </dsp:txBody>
      <dsp:txXfrm>
        <a:off x="135195" y="135195"/>
        <a:ext cx="2499099" cy="3453885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11AB0D-16E5-4E67-80ED-B5C6200F9D36}">
      <dsp:nvSpPr>
        <dsp:cNvPr id="0" name=""/>
        <dsp:cNvSpPr/>
      </dsp:nvSpPr>
      <dsp:spPr>
        <a:xfrm>
          <a:off x="0" y="771697"/>
          <a:ext cx="7693025" cy="2948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97064" tIns="1083056" rIns="597064" bIns="369824" numCol="1" spcCol="1270" anchor="t" anchorCtr="0">
          <a:noAutofit/>
        </a:bodyPr>
        <a:lstStyle/>
        <a:p>
          <a:pPr marL="285750" lvl="1" indent="-285750" algn="r" defTabSz="2311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5200" kern="1200" dirty="0">
            <a:cs typeface="B Zar" pitchFamily="2" charset="-78"/>
          </a:endParaRPr>
        </a:p>
        <a:p>
          <a:pPr marL="285750" lvl="1" indent="-285750" algn="r" defTabSz="2311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5200" kern="1200" dirty="0">
            <a:cs typeface="B Zar" pitchFamily="2" charset="-78"/>
          </a:endParaRPr>
        </a:p>
      </dsp:txBody>
      <dsp:txXfrm>
        <a:off x="0" y="771697"/>
        <a:ext cx="7693025" cy="2948400"/>
      </dsp:txXfrm>
    </dsp:sp>
    <dsp:sp modelId="{CD8DC364-5DFE-4E3B-9FCD-6D483FA573FD}">
      <dsp:nvSpPr>
        <dsp:cNvPr id="0" name=""/>
        <dsp:cNvSpPr/>
      </dsp:nvSpPr>
      <dsp:spPr>
        <a:xfrm>
          <a:off x="384651" y="4177"/>
          <a:ext cx="5385117" cy="153504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545" tIns="0" rIns="203545" bIns="0" numCol="1" spcCol="1270" anchor="ctr" anchorCtr="0">
          <a:noAutofit/>
        </a:bodyPr>
        <a:lstStyle/>
        <a:p>
          <a:pPr lvl="0" algn="l" defTabSz="2311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5200" kern="1200" dirty="0" smtClean="0">
              <a:cs typeface="B Zar" pitchFamily="2" charset="-78"/>
            </a:rPr>
            <a:t>سری تیلور معادلۀ قیمت</a:t>
          </a:r>
          <a:endParaRPr lang="en-US" sz="5200" kern="1200" dirty="0">
            <a:cs typeface="B Zar" pitchFamily="2" charset="-78"/>
          </a:endParaRPr>
        </a:p>
      </dsp:txBody>
      <dsp:txXfrm>
        <a:off x="459585" y="79111"/>
        <a:ext cx="5235249" cy="1385172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E2C154-77A7-4035-8024-8455498C910B}">
      <dsp:nvSpPr>
        <dsp:cNvPr id="0" name=""/>
        <dsp:cNvSpPr/>
      </dsp:nvSpPr>
      <dsp:spPr>
        <a:xfrm>
          <a:off x="0" y="130697"/>
          <a:ext cx="7693025" cy="216216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r" defTabSz="1866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200" kern="1200" dirty="0" smtClean="0">
              <a:cs typeface="B Zar" pitchFamily="2" charset="-78"/>
            </a:rPr>
            <a:t>تحدب حاصل تقسیم "مشتق دوم معادلۀ قیمت نسبت به ثمر" بر قیمت ورق قرضه است: </a:t>
          </a:r>
          <a:endParaRPr lang="en-US" sz="4200" kern="1200" dirty="0">
            <a:cs typeface="B Zar" pitchFamily="2" charset="-78"/>
          </a:endParaRPr>
        </a:p>
      </dsp:txBody>
      <dsp:txXfrm>
        <a:off x="105548" y="236245"/>
        <a:ext cx="7481929" cy="1951064"/>
      </dsp:txXfrm>
    </dsp:sp>
    <dsp:sp modelId="{0FD2A217-95EE-4F89-B452-2744AFECBB70}">
      <dsp:nvSpPr>
        <dsp:cNvPr id="0" name=""/>
        <dsp:cNvSpPr/>
      </dsp:nvSpPr>
      <dsp:spPr>
        <a:xfrm>
          <a:off x="0" y="2595457"/>
          <a:ext cx="7693025" cy="695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4254" tIns="53340" rIns="298704" bIns="53340" numCol="1" spcCol="1270" anchor="t" anchorCtr="0">
          <a:noAutofit/>
        </a:bodyPr>
        <a:lstStyle/>
        <a:p>
          <a:pPr marL="285750" lvl="1" indent="-285750" algn="r" defTabSz="146685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3300" kern="1200" dirty="0">
            <a:cs typeface="B Zar" pitchFamily="2" charset="-78"/>
          </a:endParaRPr>
        </a:p>
      </dsp:txBody>
      <dsp:txXfrm>
        <a:off x="0" y="2595457"/>
        <a:ext cx="7693025" cy="69552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73AF3D-02A7-4E1B-A739-E1A1EE44F46F}">
      <dsp:nvSpPr>
        <dsp:cNvPr id="0" name=""/>
        <dsp:cNvSpPr/>
      </dsp:nvSpPr>
      <dsp:spPr>
        <a:xfrm rot="5400000">
          <a:off x="1981685" y="-1859846"/>
          <a:ext cx="960164" cy="4923536"/>
        </a:xfrm>
        <a:prstGeom prst="round2Same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Low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a-IR" sz="1400" kern="1200" dirty="0">
            <a:latin typeface="Arial Unicode MS" pitchFamily="34" charset="-128"/>
            <a:ea typeface="Arial Unicode MS" pitchFamily="34" charset="-128"/>
            <a:cs typeface="B Nazanin" pitchFamily="2" charset="-78"/>
          </a:endParaRPr>
        </a:p>
      </dsp:txBody>
      <dsp:txXfrm rot="-5400000">
        <a:off x="0" y="168710"/>
        <a:ext cx="4876665" cy="866422"/>
      </dsp:txXfrm>
    </dsp:sp>
    <dsp:sp modelId="{016038BB-F589-4AD6-A299-FE3EB9971664}">
      <dsp:nvSpPr>
        <dsp:cNvPr id="0" name=""/>
        <dsp:cNvSpPr/>
      </dsp:nvSpPr>
      <dsp:spPr>
        <a:xfrm>
          <a:off x="4923536" y="1818"/>
          <a:ext cx="2769489" cy="1200205"/>
        </a:xfrm>
        <a:prstGeom prst="roundRec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justLow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kern="1200" dirty="0" smtClean="0">
              <a:latin typeface="Arial Unicode MS" pitchFamily="34" charset="-128"/>
              <a:ea typeface="Arial Unicode MS" pitchFamily="34" charset="-128"/>
              <a:cs typeface="B Nazanin" pitchFamily="2" charset="-78"/>
            </a:rPr>
            <a:t>تحدب یک ورقۀ قرضۀ 20 ساله با نرخ کوپن 9 درصد و ثمر تا سررسید 6 درصد با دورۀ پرداخت 6 ماهه و ارزش اسمی 100 دلار چقدر برابر است با:</a:t>
          </a:r>
          <a:endParaRPr lang="en-US" sz="1400" kern="1200" dirty="0">
            <a:latin typeface="Arial Unicode MS" pitchFamily="34" charset="-128"/>
            <a:ea typeface="Arial Unicode MS" pitchFamily="34" charset="-128"/>
            <a:cs typeface="B Nazanin" pitchFamily="2" charset="-78"/>
          </a:endParaRPr>
        </a:p>
      </dsp:txBody>
      <dsp:txXfrm>
        <a:off x="4982125" y="60407"/>
        <a:ext cx="2652311" cy="1083027"/>
      </dsp:txXfrm>
    </dsp:sp>
    <dsp:sp modelId="{979C90AD-2660-4708-894E-760F19C71CD4}">
      <dsp:nvSpPr>
        <dsp:cNvPr id="0" name=""/>
        <dsp:cNvSpPr/>
      </dsp:nvSpPr>
      <dsp:spPr>
        <a:xfrm rot="5400000">
          <a:off x="1981685" y="-599630"/>
          <a:ext cx="960164" cy="4923536"/>
        </a:xfrm>
        <a:prstGeom prst="round2Same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Low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a-IR" sz="1400" kern="1200" dirty="0">
            <a:latin typeface="Arial Unicode MS" pitchFamily="34" charset="-128"/>
            <a:ea typeface="Arial Unicode MS" pitchFamily="34" charset="-128"/>
            <a:cs typeface="B Nazanin" pitchFamily="2" charset="-78"/>
          </a:endParaRPr>
        </a:p>
      </dsp:txBody>
      <dsp:txXfrm rot="-5400000">
        <a:off x="0" y="1428926"/>
        <a:ext cx="4876665" cy="866422"/>
      </dsp:txXfrm>
    </dsp:sp>
    <dsp:sp modelId="{FC54BBD6-5A43-4759-A874-969601F4BC08}">
      <dsp:nvSpPr>
        <dsp:cNvPr id="0" name=""/>
        <dsp:cNvSpPr/>
      </dsp:nvSpPr>
      <dsp:spPr>
        <a:xfrm>
          <a:off x="4923536" y="1262034"/>
          <a:ext cx="2769489" cy="1200205"/>
        </a:xfrm>
        <a:prstGeom prst="roundRec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20000"/>
                <a:shade val="51000"/>
                <a:satMod val="130000"/>
              </a:schemeClr>
            </a:gs>
            <a:gs pos="80000">
              <a:schemeClr val="accent4">
                <a:alpha val="90000"/>
                <a:hueOff val="0"/>
                <a:satOff val="0"/>
                <a:lumOff val="0"/>
                <a:alphaOff val="-20000"/>
                <a:shade val="93000"/>
                <a:satMod val="130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2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justLow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kern="1200" dirty="0" smtClean="0">
              <a:latin typeface="Arial Unicode MS" pitchFamily="34" charset="-128"/>
              <a:ea typeface="Arial Unicode MS" pitchFamily="34" charset="-128"/>
              <a:cs typeface="B Nazanin" pitchFamily="2" charset="-78"/>
            </a:rPr>
            <a:t>اگر ثمر دفعتاً از 6 به 8 درصد افزایش یابد، درصد تقریبی تغییر قیمت بر اساس سنجۀ تحدب برابر است با:</a:t>
          </a:r>
          <a:endParaRPr lang="en-US" sz="1400" kern="1200" dirty="0">
            <a:latin typeface="Arial Unicode MS" pitchFamily="34" charset="-128"/>
            <a:ea typeface="Arial Unicode MS" pitchFamily="34" charset="-128"/>
            <a:cs typeface="B Nazanin" pitchFamily="2" charset="-78"/>
          </a:endParaRPr>
        </a:p>
      </dsp:txBody>
      <dsp:txXfrm>
        <a:off x="4982125" y="1320623"/>
        <a:ext cx="2652311" cy="1083027"/>
      </dsp:txXfrm>
    </dsp:sp>
    <dsp:sp modelId="{835548B8-51F8-47CB-A600-15994CB91BCF}">
      <dsp:nvSpPr>
        <dsp:cNvPr id="0" name=""/>
        <dsp:cNvSpPr/>
      </dsp:nvSpPr>
      <dsp:spPr>
        <a:xfrm rot="5400000">
          <a:off x="1981685" y="660585"/>
          <a:ext cx="960164" cy="4923536"/>
        </a:xfrm>
        <a:prstGeom prst="round2Same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Low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a-IR" sz="1400" kern="1200" dirty="0">
            <a:latin typeface="Arial Unicode MS" pitchFamily="34" charset="-128"/>
            <a:ea typeface="Arial Unicode MS" pitchFamily="34" charset="-128"/>
            <a:cs typeface="B Nazanin" pitchFamily="2" charset="-78"/>
          </a:endParaRPr>
        </a:p>
      </dsp:txBody>
      <dsp:txXfrm rot="-5400000">
        <a:off x="0" y="2689142"/>
        <a:ext cx="4876665" cy="866422"/>
      </dsp:txXfrm>
    </dsp:sp>
    <dsp:sp modelId="{1F4ABF84-B5D1-44A9-BBCE-3CA6ADCB449B}">
      <dsp:nvSpPr>
        <dsp:cNvPr id="0" name=""/>
        <dsp:cNvSpPr/>
      </dsp:nvSpPr>
      <dsp:spPr>
        <a:xfrm>
          <a:off x="4923536" y="2522250"/>
          <a:ext cx="2769489" cy="1200205"/>
        </a:xfrm>
        <a:prstGeom prst="roundRec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4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justLow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kern="1200" dirty="0" smtClean="0">
              <a:latin typeface="Arial Unicode MS" pitchFamily="34" charset="-128"/>
              <a:ea typeface="Arial Unicode MS" pitchFamily="34" charset="-128"/>
              <a:cs typeface="B Nazanin" pitchFamily="2" charset="-78"/>
            </a:rPr>
            <a:t>اگر ثمر دفعتاً از 6 به 4 درصد کاهش یابد، درصد تقریبی تغییر قیمت بر اساس سنجۀ تحدب برابر است با:</a:t>
          </a:r>
          <a:endParaRPr lang="en-US" sz="1400" kern="1200" dirty="0">
            <a:latin typeface="Arial Unicode MS" pitchFamily="34" charset="-128"/>
            <a:ea typeface="Arial Unicode MS" pitchFamily="34" charset="-128"/>
            <a:cs typeface="B Nazanin" pitchFamily="2" charset="-78"/>
          </a:endParaRPr>
        </a:p>
      </dsp:txBody>
      <dsp:txXfrm>
        <a:off x="4982125" y="2580839"/>
        <a:ext cx="2652311" cy="1083027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F65291-6644-46B8-8231-D9FE1854F94D}">
      <dsp:nvSpPr>
        <dsp:cNvPr id="0" name=""/>
        <dsp:cNvSpPr/>
      </dsp:nvSpPr>
      <dsp:spPr>
        <a:xfrm>
          <a:off x="788664" y="151"/>
          <a:ext cx="2585093" cy="135792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300" kern="1200" dirty="0" smtClean="0">
              <a:cs typeface="B Zar" pitchFamily="2" charset="-78"/>
            </a:rPr>
            <a:t>دیرش تعدیل‌یافته × تغییر ثمر</a:t>
          </a:r>
          <a:endParaRPr lang="en-US" sz="2300" kern="1200" dirty="0">
            <a:cs typeface="B Zar" pitchFamily="2" charset="-78"/>
          </a:endParaRPr>
        </a:p>
      </dsp:txBody>
      <dsp:txXfrm>
        <a:off x="1167242" y="199014"/>
        <a:ext cx="1827937" cy="960198"/>
      </dsp:txXfrm>
    </dsp:sp>
    <dsp:sp modelId="{570362E0-9F50-4B37-9967-40228A4E932D}">
      <dsp:nvSpPr>
        <dsp:cNvPr id="0" name=""/>
        <dsp:cNvSpPr/>
      </dsp:nvSpPr>
      <dsp:spPr>
        <a:xfrm>
          <a:off x="1687413" y="1468339"/>
          <a:ext cx="787595" cy="787595"/>
        </a:xfrm>
        <a:prstGeom prst="mathPlus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>
            <a:cs typeface="B Zar" pitchFamily="2" charset="-78"/>
          </a:endParaRPr>
        </a:p>
      </dsp:txBody>
      <dsp:txXfrm>
        <a:off x="1791809" y="1769515"/>
        <a:ext cx="578803" cy="185243"/>
      </dsp:txXfrm>
    </dsp:sp>
    <dsp:sp modelId="{0D37CB8C-D8F9-406C-A292-F1D32B81DCEE}">
      <dsp:nvSpPr>
        <dsp:cNvPr id="0" name=""/>
        <dsp:cNvSpPr/>
      </dsp:nvSpPr>
      <dsp:spPr>
        <a:xfrm>
          <a:off x="788664" y="2366198"/>
          <a:ext cx="2585093" cy="135792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300" kern="1200" dirty="0" smtClean="0">
              <a:cs typeface="B Zar" pitchFamily="2" charset="-78"/>
            </a:rPr>
            <a:t>تحدب ×          (تغییر ثمر)</a:t>
          </a:r>
          <a:r>
            <a:rPr lang="fa-IR" sz="2300" kern="1200" baseline="30000" dirty="0" smtClean="0">
              <a:cs typeface="B Zar" pitchFamily="2" charset="-78"/>
            </a:rPr>
            <a:t>2</a:t>
          </a:r>
          <a:endParaRPr lang="en-US" sz="2300" kern="1200" dirty="0">
            <a:cs typeface="B Zar" pitchFamily="2" charset="-78"/>
          </a:endParaRPr>
        </a:p>
      </dsp:txBody>
      <dsp:txXfrm>
        <a:off x="1167242" y="2565061"/>
        <a:ext cx="1827937" cy="960198"/>
      </dsp:txXfrm>
    </dsp:sp>
    <dsp:sp modelId="{B917CFEC-53F3-4FB8-AF25-55FDEB8890CF}">
      <dsp:nvSpPr>
        <dsp:cNvPr id="0" name=""/>
        <dsp:cNvSpPr/>
      </dsp:nvSpPr>
      <dsp:spPr>
        <a:xfrm>
          <a:off x="3577446" y="1609563"/>
          <a:ext cx="431819" cy="5051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>
            <a:cs typeface="B Zar" pitchFamily="2" charset="-78"/>
          </a:endParaRPr>
        </a:p>
      </dsp:txBody>
      <dsp:txXfrm>
        <a:off x="3577446" y="1710592"/>
        <a:ext cx="302273" cy="303089"/>
      </dsp:txXfrm>
    </dsp:sp>
    <dsp:sp modelId="{2B3565EF-1C79-487A-85F6-FEB21B976D17}">
      <dsp:nvSpPr>
        <dsp:cNvPr id="0" name=""/>
        <dsp:cNvSpPr/>
      </dsp:nvSpPr>
      <dsp:spPr>
        <a:xfrm>
          <a:off x="4188512" y="504213"/>
          <a:ext cx="2715848" cy="271584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300" kern="1200" dirty="0" smtClean="0">
              <a:cs typeface="B Zar" pitchFamily="2" charset="-78"/>
            </a:rPr>
            <a:t>درصد تخمینی تغییرات قیمت </a:t>
          </a:r>
          <a:endParaRPr lang="en-US" sz="3300" kern="1200" dirty="0">
            <a:cs typeface="B Zar" pitchFamily="2" charset="-78"/>
          </a:endParaRPr>
        </a:p>
      </dsp:txBody>
      <dsp:txXfrm>
        <a:off x="4586239" y="901940"/>
        <a:ext cx="1920394" cy="1920394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81CE89-0FFB-4583-9EDC-E95F7635C1D5}">
      <dsp:nvSpPr>
        <dsp:cNvPr id="0" name=""/>
        <dsp:cNvSpPr/>
      </dsp:nvSpPr>
      <dsp:spPr>
        <a:xfrm>
          <a:off x="0" y="0"/>
          <a:ext cx="7693025" cy="416314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618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900" kern="1200" dirty="0" smtClean="0">
              <a:cs typeface="B Zar" pitchFamily="2" charset="-78"/>
            </a:rPr>
            <a:t>ورقۀ قرضۀ 20 ساله با نرخ کوپن 9 درصد و ثمر تا سررسید 6 درصد با دورۀ پرداخت 6 ماهه و ارزش اسمی 100 دلار موجود است. اگر ثمر 2 درصد تغییر کند درصد تغییرات واقعی و تقریبی قیمت قرضۀ یادشده به شرح جدول زیر است:</a:t>
          </a:r>
          <a:endParaRPr lang="en-US" sz="1900" kern="1200" dirty="0">
            <a:cs typeface="B Zar" pitchFamily="2" charset="-78"/>
          </a:endParaRPr>
        </a:p>
      </dsp:txBody>
      <dsp:txXfrm>
        <a:off x="0" y="0"/>
        <a:ext cx="7693025" cy="12489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14485F-BEFA-4EF3-8D88-558F3BA26E01}">
      <dsp:nvSpPr>
        <dsp:cNvPr id="0" name=""/>
        <dsp:cNvSpPr/>
      </dsp:nvSpPr>
      <dsp:spPr>
        <a:xfrm>
          <a:off x="0" y="185489"/>
          <a:ext cx="6385210" cy="23515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118110" numCol="1" spcCol="1270" anchor="t" anchorCtr="0">
          <a:noAutofit/>
        </a:bodyPr>
        <a:lstStyle/>
        <a:p>
          <a:pPr lvl="0" algn="justLow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100" kern="1200" dirty="0" smtClean="0">
              <a:cs typeface="B Zar" pitchFamily="2" charset="-78"/>
            </a:rPr>
            <a:t>شاخصی است که کشش‌پذیری قیمت اوراق قرضه را نسبت به تغییرات نرخ بهره محاسبه می‌کند.</a:t>
          </a:r>
          <a:endParaRPr lang="en-US" sz="3100" kern="1200" dirty="0">
            <a:cs typeface="B Zar" pitchFamily="2" charset="-78"/>
          </a:endParaRPr>
        </a:p>
      </dsp:txBody>
      <dsp:txXfrm>
        <a:off x="0" y="185489"/>
        <a:ext cx="6385210" cy="1567696"/>
      </dsp:txXfrm>
    </dsp:sp>
    <dsp:sp modelId="{959439D0-690C-4D94-B482-0103F0B3D801}">
      <dsp:nvSpPr>
        <dsp:cNvPr id="0" name=""/>
        <dsp:cNvSpPr/>
      </dsp:nvSpPr>
      <dsp:spPr>
        <a:xfrm>
          <a:off x="1307814" y="1753185"/>
          <a:ext cx="6385210" cy="178560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0472" tIns="220472" rIns="220472" bIns="220472" numCol="1" spcCol="1270" anchor="t" anchorCtr="0">
          <a:noAutofit/>
        </a:bodyPr>
        <a:lstStyle/>
        <a:p>
          <a:pPr marL="285750" lvl="1" indent="-285750" algn="r" defTabSz="13779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100" kern="1200" dirty="0">
            <a:cs typeface="B Zar" pitchFamily="2" charset="-78"/>
          </a:endParaRPr>
        </a:p>
      </dsp:txBody>
      <dsp:txXfrm>
        <a:off x="1360112" y="1805483"/>
        <a:ext cx="6280614" cy="168100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386A9D-5C17-4ACD-B6DF-75AD9F815E7E}">
      <dsp:nvSpPr>
        <dsp:cNvPr id="0" name=""/>
        <dsp:cNvSpPr/>
      </dsp:nvSpPr>
      <dsp:spPr>
        <a:xfrm>
          <a:off x="0" y="0"/>
          <a:ext cx="7693025" cy="1117282"/>
        </a:xfrm>
        <a:prstGeom prst="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cs typeface="B Zar" pitchFamily="2" charset="-78"/>
            </a:rPr>
            <a:t>مشتق اول معادلۀ قیمت نسبت به ثمر، تغییر تقریبی قیمت را به ازای تغییر کوچکی در ثمر نشان می‌دهد.</a:t>
          </a:r>
          <a:endParaRPr lang="en-US" sz="2800" kern="1200" dirty="0">
            <a:cs typeface="B Zar" pitchFamily="2" charset="-78"/>
          </a:endParaRPr>
        </a:p>
      </dsp:txBody>
      <dsp:txXfrm>
        <a:off x="0" y="0"/>
        <a:ext cx="7693025" cy="1117282"/>
      </dsp:txXfrm>
    </dsp:sp>
    <dsp:sp modelId="{F1BF80F7-E31B-4E33-9FB2-9C358B2C18D3}">
      <dsp:nvSpPr>
        <dsp:cNvPr id="0" name=""/>
        <dsp:cNvSpPr/>
      </dsp:nvSpPr>
      <dsp:spPr>
        <a:xfrm>
          <a:off x="0" y="1117282"/>
          <a:ext cx="7693025" cy="234629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>
            <a:cs typeface="B Zar" pitchFamily="2" charset="-78"/>
          </a:endParaRPr>
        </a:p>
      </dsp:txBody>
      <dsp:txXfrm>
        <a:off x="0" y="1117282"/>
        <a:ext cx="7693025" cy="2346293"/>
      </dsp:txXfrm>
    </dsp:sp>
    <dsp:sp modelId="{12ADDE4D-CF15-4168-9AB0-B874C6D5226B}">
      <dsp:nvSpPr>
        <dsp:cNvPr id="0" name=""/>
        <dsp:cNvSpPr/>
      </dsp:nvSpPr>
      <dsp:spPr>
        <a:xfrm>
          <a:off x="0" y="3463575"/>
          <a:ext cx="7693025" cy="260699"/>
        </a:xfrm>
        <a:prstGeom prst="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093E97-C426-43BE-8277-1C93A1F4F8FA}">
      <dsp:nvSpPr>
        <dsp:cNvPr id="0" name=""/>
        <dsp:cNvSpPr/>
      </dsp:nvSpPr>
      <dsp:spPr>
        <a:xfrm rot="5400000">
          <a:off x="-243759" y="247689"/>
          <a:ext cx="1625065" cy="1137545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Zar" pitchFamily="2" charset="-78"/>
            </a:rPr>
            <a:t>درصد تقریبی تغییر قیمت</a:t>
          </a:r>
          <a:endParaRPr lang="en-US" sz="1600" kern="1200" dirty="0">
            <a:solidFill>
              <a:schemeClr val="tx1"/>
            </a:solidFill>
            <a:cs typeface="B Zar" pitchFamily="2" charset="-78"/>
          </a:endParaRPr>
        </a:p>
      </dsp:txBody>
      <dsp:txXfrm rot="-5400000">
        <a:off x="2" y="572702"/>
        <a:ext cx="1137545" cy="487520"/>
      </dsp:txXfrm>
    </dsp:sp>
    <dsp:sp modelId="{A45BD057-8632-4E92-BAA0-3008102BD38C}">
      <dsp:nvSpPr>
        <dsp:cNvPr id="0" name=""/>
        <dsp:cNvSpPr/>
      </dsp:nvSpPr>
      <dsp:spPr>
        <a:xfrm rot="5400000">
          <a:off x="3886861" y="-2745385"/>
          <a:ext cx="1056848" cy="65554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>
            <a:cs typeface="B Zar" pitchFamily="2" charset="-78"/>
          </a:endParaRPr>
        </a:p>
      </dsp:txBody>
      <dsp:txXfrm rot="-5400000">
        <a:off x="1137546" y="55521"/>
        <a:ext cx="6503888" cy="953666"/>
      </dsp:txXfrm>
    </dsp:sp>
    <dsp:sp modelId="{37181712-E1E5-4928-889F-596BCA59FBE5}">
      <dsp:nvSpPr>
        <dsp:cNvPr id="0" name=""/>
        <dsp:cNvSpPr/>
      </dsp:nvSpPr>
      <dsp:spPr>
        <a:xfrm rot="5400000">
          <a:off x="-243759" y="1679127"/>
          <a:ext cx="1625065" cy="1137545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-5000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-5000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-5000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Zar" pitchFamily="2" charset="-78"/>
            </a:rPr>
            <a:t>دیرش مکالی</a:t>
          </a:r>
          <a:endParaRPr lang="en-US" sz="1600" kern="1200" dirty="0">
            <a:cs typeface="B Zar" pitchFamily="2" charset="-78"/>
          </a:endParaRPr>
        </a:p>
      </dsp:txBody>
      <dsp:txXfrm rot="-5400000">
        <a:off x="2" y="2004140"/>
        <a:ext cx="1137545" cy="487520"/>
      </dsp:txXfrm>
    </dsp:sp>
    <dsp:sp modelId="{A246CF38-00D1-46EE-971A-6E98A2EF26C2}">
      <dsp:nvSpPr>
        <dsp:cNvPr id="0" name=""/>
        <dsp:cNvSpPr/>
      </dsp:nvSpPr>
      <dsp:spPr>
        <a:xfrm rot="5400000">
          <a:off x="3887139" y="-1314226"/>
          <a:ext cx="1056292" cy="65554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-5000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A3E131E-A213-4C16-B6CD-2B3FB9EFC52F}">
      <dsp:nvSpPr>
        <dsp:cNvPr id="0" name=""/>
        <dsp:cNvSpPr/>
      </dsp:nvSpPr>
      <dsp:spPr>
        <a:xfrm rot="5400000">
          <a:off x="-243759" y="3110564"/>
          <a:ext cx="1625065" cy="1137545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-10000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-10000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-10000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Zar" pitchFamily="2" charset="-78"/>
            </a:rPr>
            <a:t>دیرش تعدیل‌یافته</a:t>
          </a:r>
          <a:endParaRPr lang="en-US" sz="1600" kern="1200" dirty="0">
            <a:cs typeface="B Zar" pitchFamily="2" charset="-78"/>
          </a:endParaRPr>
        </a:p>
      </dsp:txBody>
      <dsp:txXfrm rot="-5400000">
        <a:off x="2" y="3435577"/>
        <a:ext cx="1137545" cy="487520"/>
      </dsp:txXfrm>
    </dsp:sp>
    <dsp:sp modelId="{3DE476A8-67A1-4EEC-8232-C8D4A6F13F8F}">
      <dsp:nvSpPr>
        <dsp:cNvPr id="0" name=""/>
        <dsp:cNvSpPr/>
      </dsp:nvSpPr>
      <dsp:spPr>
        <a:xfrm rot="5400000">
          <a:off x="3887139" y="117211"/>
          <a:ext cx="1056292" cy="65554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-10000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4AD5D8F-7A25-4580-BDF8-DE0411180A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7398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D5D8F-7A25-4580-BDF8-DE0411180AA2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538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6553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65540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en-US" sz="2400">
                <a:latin typeface="Times New Roman" pitchFamily="18" charset="0"/>
              </a:endParaRPr>
            </a:p>
          </p:txBody>
        </p:sp>
      </p:grpSp>
      <p:grpSp>
        <p:nvGrpSpPr>
          <p:cNvPr id="65541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65542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43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554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5545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5546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5547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8806DB42-AE00-4794-B3D3-26F52EB87CF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5548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32A82-C640-4902-92D6-91905974A2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3F2FA7-E023-40E4-ADD7-E83FF7494B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>
            <a:lvl1pPr algn="ctr" rtl="1">
              <a:defRPr b="0">
                <a:cs typeface="B Titr" pitchFamily="2" charset="-7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 rtl="1">
              <a:defRPr>
                <a:cs typeface="B Titr" pitchFamily="2" charset="-78"/>
              </a:defRPr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344E49-A93C-44A7-9746-525AF6AA1C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48E694-6F8E-4571-AEDE-224396774A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6C1C3F-21AC-4817-A6D6-7F433DA0CC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D8B0D9-DAE8-44D2-925A-03611AA63D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F792E-B178-49B5-AAAF-1B7C3D525C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D5AD14-7325-4C21-95A2-ADC45BDBDA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11BE7D-4CC8-40B8-BA02-2D0130DD69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5DF9C5-1BBB-4F2D-98A3-C810E99D14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514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64515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6451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1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4518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64519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20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4521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45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645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645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fld id="{F794E515-5EAC-490D-8386-DBE6FF0E852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1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B Titr" pitchFamily="2" charset="-78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Relationship Id="rId9" Type="http://schemas.openxmlformats.org/officeDocument/2006/relationships/image" Target="../media/image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Relationship Id="rId9" Type="http://schemas.openxmlformats.org/officeDocument/2006/relationships/image" Target="../media/image3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6.wmf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diagramColors" Target="../diagrams/colors9.xml"/><Relationship Id="rId11" Type="http://schemas.openxmlformats.org/officeDocument/2006/relationships/image" Target="../media/image5.wmf"/><Relationship Id="rId5" Type="http://schemas.openxmlformats.org/officeDocument/2006/relationships/diagramQuickStyle" Target="../diagrams/quickStyle9.xml"/><Relationship Id="rId10" Type="http://schemas.openxmlformats.org/officeDocument/2006/relationships/oleObject" Target="../embeddings/oleObject5.bin"/><Relationship Id="rId4" Type="http://schemas.openxmlformats.org/officeDocument/2006/relationships/diagramLayout" Target="../diagrams/layout9.xml"/><Relationship Id="rId9" Type="http://schemas.openxmlformats.org/officeDocument/2006/relationships/image" Target="../media/image4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9.wmf"/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diagramColors" Target="../diagrams/colors10.xml"/><Relationship Id="rId11" Type="http://schemas.openxmlformats.org/officeDocument/2006/relationships/image" Target="../media/image8.wmf"/><Relationship Id="rId5" Type="http://schemas.openxmlformats.org/officeDocument/2006/relationships/diagramQuickStyle" Target="../diagrams/quickStyle10.xml"/><Relationship Id="rId10" Type="http://schemas.openxmlformats.org/officeDocument/2006/relationships/oleObject" Target="../embeddings/oleObject8.bin"/><Relationship Id="rId4" Type="http://schemas.openxmlformats.org/officeDocument/2006/relationships/diagramLayout" Target="../diagrams/layout10.xml"/><Relationship Id="rId9" Type="http://schemas.openxmlformats.org/officeDocument/2006/relationships/image" Target="../media/image7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2.wmf"/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diagramColors" Target="../diagrams/colors12.xml"/><Relationship Id="rId11" Type="http://schemas.openxmlformats.org/officeDocument/2006/relationships/image" Target="../media/image11.wmf"/><Relationship Id="rId5" Type="http://schemas.openxmlformats.org/officeDocument/2006/relationships/diagramQuickStyle" Target="../diagrams/quickStyle12.xml"/><Relationship Id="rId10" Type="http://schemas.openxmlformats.org/officeDocument/2006/relationships/oleObject" Target="../embeddings/oleObject11.bin"/><Relationship Id="rId4" Type="http://schemas.openxmlformats.org/officeDocument/2006/relationships/diagramLayout" Target="../diagrams/layout12.xml"/><Relationship Id="rId9" Type="http://schemas.openxmlformats.org/officeDocument/2006/relationships/image" Target="../media/image10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Relationship Id="rId9" Type="http://schemas.openxmlformats.org/officeDocument/2006/relationships/image" Target="../media/image13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Relationship Id="rId9" Type="http://schemas.openxmlformats.org/officeDocument/2006/relationships/image" Target="../media/image14.w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17.wmf"/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12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diagramColors" Target="../diagrams/colors15.xml"/><Relationship Id="rId11" Type="http://schemas.openxmlformats.org/officeDocument/2006/relationships/image" Target="../media/image16.wmf"/><Relationship Id="rId5" Type="http://schemas.openxmlformats.org/officeDocument/2006/relationships/diagramQuickStyle" Target="../diagrams/quickStyle15.xml"/><Relationship Id="rId10" Type="http://schemas.openxmlformats.org/officeDocument/2006/relationships/oleObject" Target="../embeddings/oleObject16.bin"/><Relationship Id="rId4" Type="http://schemas.openxmlformats.org/officeDocument/2006/relationships/diagramLayout" Target="../diagrams/layout15.xml"/><Relationship Id="rId9" Type="http://schemas.openxmlformats.org/officeDocument/2006/relationships/image" Target="../media/image15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E3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rtl="1"/>
            <a:r>
              <a:rPr lang="fa-IR" sz="5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>                             دیرش و تحدب </a:t>
            </a:r>
            <a:endParaRPr lang="en-US" sz="54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B Elham" pitchFamily="2" charset="-7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fa-IR" sz="2000" dirty="0" smtClean="0">
                <a:solidFill>
                  <a:srgbClr val="3399FF"/>
                </a:solidFill>
                <a:latin typeface="ذ ظشق"/>
                <a:cs typeface="B Zar" pitchFamily="2" charset="-78"/>
              </a:rPr>
              <a:t>حسین عبده تبریزی </a:t>
            </a:r>
          </a:p>
          <a:p>
            <a:pPr algn="r"/>
            <a:r>
              <a:rPr lang="fa-IR" sz="2000" dirty="0" smtClean="0">
                <a:solidFill>
                  <a:srgbClr val="3399FF"/>
                </a:solidFill>
                <a:latin typeface="ذ ظشق"/>
                <a:cs typeface="B Zar" pitchFamily="2" charset="-78"/>
              </a:rPr>
              <a:t>میثم رادپور</a:t>
            </a:r>
            <a:endParaRPr lang="en-US" sz="2000" dirty="0">
              <a:solidFill>
                <a:srgbClr val="3399FF"/>
              </a:solidFill>
              <a:latin typeface="ذ ظشق"/>
              <a:cs typeface="B Zar" pitchFamily="2" charset="-78"/>
            </a:endParaRPr>
          </a:p>
        </p:txBody>
      </p:sp>
      <p:sp>
        <p:nvSpPr>
          <p:cNvPr id="6" name="AutoShape 2"/>
          <p:cNvSpPr txBox="1">
            <a:spLocks noChangeArrowheads="1"/>
          </p:cNvSpPr>
          <p:nvPr/>
        </p:nvSpPr>
        <p:spPr bwMode="auto">
          <a:xfrm>
            <a:off x="158824" y="2348880"/>
            <a:ext cx="8229600" cy="1905000"/>
          </a:xfrm>
          <a:prstGeom prst="roundRect">
            <a:avLst>
              <a:gd name="adj" fmla="val 50000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1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B Elham" pitchFamily="2" charset="-78"/>
              </a:rPr>
              <a:t>Duration &amp; Convexity</a:t>
            </a:r>
            <a:endParaRPr kumimoji="0" lang="en-US" sz="3600" b="1" i="0" u="none" strike="noStrike" kern="0" cap="all" normalizeH="0" baseline="0" noProof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+mj-lt"/>
              <a:ea typeface="+mj-ea"/>
              <a:cs typeface="B Elham" pitchFamily="2" charset="-7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682528" y="5013176"/>
            <a:ext cx="1817464" cy="670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/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lang="fa-IR" sz="2400" kern="0" dirty="0" smtClean="0">
                <a:solidFill>
                  <a:schemeClr val="bg1"/>
                </a:solidFill>
                <a:latin typeface="ذ ظشق"/>
                <a:cs typeface="B Zar" pitchFamily="2" charset="-78"/>
              </a:rPr>
              <a:t>خردادماه 90</a:t>
            </a:r>
            <a:endParaRPr kumimoji="0" lang="en-US" sz="2400" i="0" u="none" strike="noStrike" kern="0" normalizeH="0" baseline="0" noProof="0" dirty="0">
              <a:solidFill>
                <a:schemeClr val="bg1"/>
              </a:solidFill>
              <a:uLnTx/>
              <a:uFillTx/>
              <a:latin typeface="ذ ظشق"/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درصد تغییرات قیمت برای چهار ورق  قرضه با ثمر اولیۀ 6%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2362200"/>
          <a:ext cx="7693025" cy="4450080"/>
        </p:xfrm>
        <a:graphic>
          <a:graphicData uri="http://schemas.openxmlformats.org/drawingml/2006/table">
            <a:tbl>
              <a:tblPr firstRow="1" lastCol="1" bandRow="1">
                <a:tableStyleId>{74C1A8A3-306A-4EB7-A6B1-4F7E0EB9C5D6}</a:tableStyleId>
              </a:tblPr>
              <a:tblGrid>
                <a:gridCol w="1285528"/>
                <a:gridCol w="1512168"/>
                <a:gridCol w="1512168"/>
                <a:gridCol w="1440160"/>
                <a:gridCol w="1943001"/>
              </a:tblGrid>
              <a:tr h="370840">
                <a:tc gridSpan="4"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1800" kern="1200" dirty="0" smtClean="0">
                          <a:cs typeface="B Titr" pitchFamily="2" charset="-78"/>
                        </a:rPr>
                        <a:t>درصد تغییر قیمت</a:t>
                      </a:r>
                      <a:endParaRPr lang="en-US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B Titr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en-US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en-US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1800" kern="1200" dirty="0" smtClean="0">
                          <a:cs typeface="B Zar" pitchFamily="2" charset="-78"/>
                        </a:rPr>
                        <a:t>9% - 20 ساله</a:t>
                      </a:r>
                      <a:endParaRPr lang="en-US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1800" kern="1200" dirty="0" smtClean="0">
                          <a:cs typeface="B Zar" pitchFamily="2" charset="-78"/>
                        </a:rPr>
                        <a:t>9% - 5 ساله</a:t>
                      </a:r>
                      <a:endParaRPr lang="en-US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1800" kern="1200" dirty="0" smtClean="0">
                          <a:cs typeface="B Zar" pitchFamily="2" charset="-78"/>
                        </a:rPr>
                        <a:t>6%- 20 ساله</a:t>
                      </a:r>
                      <a:endParaRPr lang="en-US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Zar" pitchFamily="2" charset="-78"/>
                        </a:rPr>
                        <a:t>6%</a:t>
                      </a:r>
                      <a:r>
                        <a:rPr lang="fa-IR" baseline="0" dirty="0" smtClean="0">
                          <a:cs typeface="B Zar" pitchFamily="2" charset="-78"/>
                        </a:rPr>
                        <a:t> - 5 ساله</a:t>
                      </a:r>
                      <a:endParaRPr lang="en-US" b="0" dirty="0">
                        <a:solidFill>
                          <a:schemeClr val="tx1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Zar" pitchFamily="2" charset="-78"/>
                        </a:rPr>
                        <a:t>ثمر</a:t>
                      </a:r>
                      <a:r>
                        <a:rPr lang="fa-IR" baseline="0" dirty="0" smtClean="0">
                          <a:cs typeface="B Zar" pitchFamily="2" charset="-78"/>
                        </a:rPr>
                        <a:t> تا سررسید جدید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Zar" pitchFamily="2" charset="-78"/>
                        </a:rPr>
                        <a:t>25.04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Zar" pitchFamily="2" charset="-78"/>
                        </a:rPr>
                        <a:t>8.57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Zar" pitchFamily="2" charset="-78"/>
                        </a:rPr>
                        <a:t>27.36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Zar" pitchFamily="2" charset="-78"/>
                        </a:rPr>
                        <a:t>8.98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Zar" pitchFamily="2" charset="-78"/>
                        </a:rPr>
                        <a:t>4.00%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Zar" pitchFamily="2" charset="-78"/>
                        </a:rPr>
                        <a:t>11.53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Zar" pitchFamily="2" charset="-78"/>
                        </a:rPr>
                        <a:t>4.17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Zar" pitchFamily="2" charset="-78"/>
                        </a:rPr>
                        <a:t>12.55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Zar" pitchFamily="2" charset="-78"/>
                        </a:rPr>
                        <a:t>4.38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Zar" pitchFamily="2" charset="-78"/>
                        </a:rPr>
                        <a:t>5.00%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Zar" pitchFamily="2" charset="-78"/>
                        </a:rPr>
                        <a:t>5.54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Zar" pitchFamily="2" charset="-78"/>
                        </a:rPr>
                        <a:t>2.06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Zar" pitchFamily="2" charset="-78"/>
                        </a:rPr>
                        <a:t>6.02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Zar" pitchFamily="2" charset="-78"/>
                        </a:rPr>
                        <a:t>2.16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Zar" pitchFamily="2" charset="-78"/>
                        </a:rPr>
                        <a:t>5.50%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Zar" pitchFamily="2" charset="-78"/>
                        </a:rPr>
                        <a:t>1.07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Zar" pitchFamily="2" charset="-78"/>
                        </a:rPr>
                        <a:t>0.41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Zar" pitchFamily="2" charset="-78"/>
                        </a:rPr>
                        <a:t>1.17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Zar" pitchFamily="2" charset="-78"/>
                        </a:rPr>
                        <a:t>0.43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Zar" pitchFamily="2" charset="-78"/>
                        </a:rPr>
                        <a:t>5.90%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Zar" pitchFamily="2" charset="-78"/>
                        </a:rPr>
                        <a:t>0.11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Zar" pitchFamily="2" charset="-78"/>
                        </a:rPr>
                        <a:t>0.04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Zar" pitchFamily="2" charset="-78"/>
                        </a:rPr>
                        <a:t>0.12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Zar" pitchFamily="2" charset="-78"/>
                        </a:rPr>
                        <a:t>0.04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Zar" pitchFamily="2" charset="-78"/>
                        </a:rPr>
                        <a:t>5.99%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Zar" pitchFamily="2" charset="-78"/>
                        </a:rPr>
                        <a:t>0.11-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Zar" pitchFamily="2" charset="-78"/>
                        </a:rPr>
                        <a:t>0.04-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Zar" pitchFamily="2" charset="-78"/>
                        </a:rPr>
                        <a:t>0.12-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Zar" pitchFamily="2" charset="-78"/>
                        </a:rPr>
                        <a:t>0.04-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Zar" pitchFamily="2" charset="-78"/>
                        </a:rPr>
                        <a:t>6.01%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Zar" pitchFamily="2" charset="-78"/>
                        </a:rPr>
                        <a:t>1.06-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Zar" pitchFamily="2" charset="-78"/>
                        </a:rPr>
                        <a:t>0.41-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Zar" pitchFamily="2" charset="-78"/>
                        </a:rPr>
                        <a:t>1.15-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 smtClean="0">
                          <a:cs typeface="B Zar" pitchFamily="2" charset="-78"/>
                        </a:rPr>
                        <a:t>0.43-</a:t>
                      </a:r>
                      <a:endParaRPr lang="en-US" dirty="0" smtClean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Zar" pitchFamily="2" charset="-78"/>
                        </a:rPr>
                        <a:t>6.10%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Zar" pitchFamily="2" charset="-78"/>
                        </a:rPr>
                        <a:t>5.13-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Zar" pitchFamily="2" charset="-78"/>
                        </a:rPr>
                        <a:t>2.01-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Zar" pitchFamily="2" charset="-78"/>
                        </a:rPr>
                        <a:t>5.55-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 smtClean="0">
                          <a:cs typeface="B Zar" pitchFamily="2" charset="-78"/>
                        </a:rPr>
                        <a:t>2.11-</a:t>
                      </a:r>
                      <a:endParaRPr lang="en-US" dirty="0" smtClean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Zar" pitchFamily="2" charset="-78"/>
                        </a:rPr>
                        <a:t>6.50%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Zar" pitchFamily="2" charset="-78"/>
                        </a:rPr>
                        <a:t>9.89-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Zar" pitchFamily="2" charset="-78"/>
                        </a:rPr>
                        <a:t>3.97-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Zar" pitchFamily="2" charset="-78"/>
                        </a:rPr>
                        <a:t>10.68-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Zar" pitchFamily="2" charset="-78"/>
                        </a:rPr>
                        <a:t>4.16-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Zar" pitchFamily="2" charset="-78"/>
                        </a:rPr>
                        <a:t>7.00%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Zar" pitchFamily="2" charset="-78"/>
                        </a:rPr>
                        <a:t>18.40-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Zar" pitchFamily="2" charset="-78"/>
                        </a:rPr>
                        <a:t>7.75-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Zar" pitchFamily="2" charset="-78"/>
                        </a:rPr>
                        <a:t>19.79-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Zar" pitchFamily="2" charset="-78"/>
                        </a:rPr>
                        <a:t>8.11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Zar" pitchFamily="2" charset="-78"/>
                        </a:rPr>
                        <a:t>8.00%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دیرش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2362200"/>
          <a:ext cx="7693025" cy="3724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دیرش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2362200"/>
          <a:ext cx="7693025" cy="3724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تعریف ریاضی دیرش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838200" y="2362200"/>
          <a:ext cx="7693025" cy="3724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339752" y="4437112"/>
          <a:ext cx="5981723" cy="12338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29" name="Equation" r:id="rId8" imgW="1968480" imgH="406080" progId="Equation.3">
                  <p:embed/>
                </p:oleObj>
              </mc:Choice>
              <mc:Fallback>
                <p:oleObj name="Equation" r:id="rId8" imgW="1968480" imgH="4060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4437112"/>
                        <a:ext cx="5981723" cy="123383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معادلۀ قیمت ورق قرضۀ فاقد اختیار</a:t>
            </a:r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838200" y="2366737"/>
            <a:ext cx="6385210" cy="1857600"/>
          </a:xfrm>
          <a:custGeom>
            <a:avLst/>
            <a:gdLst>
              <a:gd name="connsiteX0" fmla="*/ 0 w 6385210"/>
              <a:gd name="connsiteY0" fmla="*/ 185760 h 1857600"/>
              <a:gd name="connsiteX1" fmla="*/ 54408 w 6385210"/>
              <a:gd name="connsiteY1" fmla="*/ 54408 h 1857600"/>
              <a:gd name="connsiteX2" fmla="*/ 185760 w 6385210"/>
              <a:gd name="connsiteY2" fmla="*/ 0 h 1857600"/>
              <a:gd name="connsiteX3" fmla="*/ 6199450 w 6385210"/>
              <a:gd name="connsiteY3" fmla="*/ 0 h 1857600"/>
              <a:gd name="connsiteX4" fmla="*/ 6330802 w 6385210"/>
              <a:gd name="connsiteY4" fmla="*/ 54408 h 1857600"/>
              <a:gd name="connsiteX5" fmla="*/ 6385210 w 6385210"/>
              <a:gd name="connsiteY5" fmla="*/ 185760 h 1857600"/>
              <a:gd name="connsiteX6" fmla="*/ 6385210 w 6385210"/>
              <a:gd name="connsiteY6" fmla="*/ 1671840 h 1857600"/>
              <a:gd name="connsiteX7" fmla="*/ 6330802 w 6385210"/>
              <a:gd name="connsiteY7" fmla="*/ 1803192 h 1857600"/>
              <a:gd name="connsiteX8" fmla="*/ 6199450 w 6385210"/>
              <a:gd name="connsiteY8" fmla="*/ 1857600 h 1857600"/>
              <a:gd name="connsiteX9" fmla="*/ 185760 w 6385210"/>
              <a:gd name="connsiteY9" fmla="*/ 1857600 h 1857600"/>
              <a:gd name="connsiteX10" fmla="*/ 54408 w 6385210"/>
              <a:gd name="connsiteY10" fmla="*/ 1803192 h 1857600"/>
              <a:gd name="connsiteX11" fmla="*/ 0 w 6385210"/>
              <a:gd name="connsiteY11" fmla="*/ 1671840 h 1857600"/>
              <a:gd name="connsiteX12" fmla="*/ 0 w 6385210"/>
              <a:gd name="connsiteY12" fmla="*/ 185760 h 185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385210" h="1857600">
                <a:moveTo>
                  <a:pt x="0" y="185760"/>
                </a:moveTo>
                <a:cubicBezTo>
                  <a:pt x="0" y="136493"/>
                  <a:pt x="19571" y="89245"/>
                  <a:pt x="54408" y="54408"/>
                </a:cubicBezTo>
                <a:cubicBezTo>
                  <a:pt x="89245" y="19571"/>
                  <a:pt x="136494" y="0"/>
                  <a:pt x="185760" y="0"/>
                </a:cubicBezTo>
                <a:lnTo>
                  <a:pt x="6199450" y="0"/>
                </a:lnTo>
                <a:cubicBezTo>
                  <a:pt x="6248717" y="0"/>
                  <a:pt x="6295965" y="19571"/>
                  <a:pt x="6330802" y="54408"/>
                </a:cubicBezTo>
                <a:cubicBezTo>
                  <a:pt x="6365639" y="89245"/>
                  <a:pt x="6385210" y="136494"/>
                  <a:pt x="6385210" y="185760"/>
                </a:cubicBezTo>
                <a:lnTo>
                  <a:pt x="6385210" y="1671840"/>
                </a:lnTo>
                <a:cubicBezTo>
                  <a:pt x="6385210" y="1721107"/>
                  <a:pt x="6365639" y="1768355"/>
                  <a:pt x="6330802" y="1803192"/>
                </a:cubicBezTo>
                <a:cubicBezTo>
                  <a:pt x="6295965" y="1838029"/>
                  <a:pt x="6248716" y="1857600"/>
                  <a:pt x="6199450" y="1857600"/>
                </a:cubicBezTo>
                <a:lnTo>
                  <a:pt x="185760" y="1857600"/>
                </a:lnTo>
                <a:cubicBezTo>
                  <a:pt x="136493" y="1857600"/>
                  <a:pt x="89245" y="1838029"/>
                  <a:pt x="54408" y="1803192"/>
                </a:cubicBezTo>
                <a:cubicBezTo>
                  <a:pt x="19571" y="1768355"/>
                  <a:pt x="0" y="1721106"/>
                  <a:pt x="0" y="1671840"/>
                </a:cubicBezTo>
                <a:lnTo>
                  <a:pt x="0" y="18576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05816" tIns="305816" rIns="305816" bIns="783030" numCol="1" spcCol="1270" anchor="t" anchorCtr="0">
            <a:noAutofit/>
          </a:bodyPr>
          <a:lstStyle/>
          <a:p>
            <a:pPr lvl="0" algn="r" defTabSz="19113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4300" kern="1200" dirty="0"/>
          </a:p>
        </p:txBody>
      </p:sp>
      <p:sp>
        <p:nvSpPr>
          <p:cNvPr id="9" name="Freeform 8"/>
          <p:cNvSpPr/>
          <p:nvPr/>
        </p:nvSpPr>
        <p:spPr>
          <a:xfrm>
            <a:off x="2987824" y="3573016"/>
            <a:ext cx="5615408" cy="2508921"/>
          </a:xfrm>
          <a:custGeom>
            <a:avLst/>
            <a:gdLst>
              <a:gd name="connsiteX0" fmla="*/ 0 w 6385210"/>
              <a:gd name="connsiteY0" fmla="*/ 247680 h 2476800"/>
              <a:gd name="connsiteX1" fmla="*/ 72544 w 6385210"/>
              <a:gd name="connsiteY1" fmla="*/ 72544 h 2476800"/>
              <a:gd name="connsiteX2" fmla="*/ 247680 w 6385210"/>
              <a:gd name="connsiteY2" fmla="*/ 0 h 2476800"/>
              <a:gd name="connsiteX3" fmla="*/ 6137530 w 6385210"/>
              <a:gd name="connsiteY3" fmla="*/ 0 h 2476800"/>
              <a:gd name="connsiteX4" fmla="*/ 6312666 w 6385210"/>
              <a:gd name="connsiteY4" fmla="*/ 72544 h 2476800"/>
              <a:gd name="connsiteX5" fmla="*/ 6385210 w 6385210"/>
              <a:gd name="connsiteY5" fmla="*/ 247680 h 2476800"/>
              <a:gd name="connsiteX6" fmla="*/ 6385210 w 6385210"/>
              <a:gd name="connsiteY6" fmla="*/ 2229120 h 2476800"/>
              <a:gd name="connsiteX7" fmla="*/ 6312666 w 6385210"/>
              <a:gd name="connsiteY7" fmla="*/ 2404256 h 2476800"/>
              <a:gd name="connsiteX8" fmla="*/ 6137530 w 6385210"/>
              <a:gd name="connsiteY8" fmla="*/ 2476800 h 2476800"/>
              <a:gd name="connsiteX9" fmla="*/ 247680 w 6385210"/>
              <a:gd name="connsiteY9" fmla="*/ 2476800 h 2476800"/>
              <a:gd name="connsiteX10" fmla="*/ 72544 w 6385210"/>
              <a:gd name="connsiteY10" fmla="*/ 2404256 h 2476800"/>
              <a:gd name="connsiteX11" fmla="*/ 0 w 6385210"/>
              <a:gd name="connsiteY11" fmla="*/ 2229120 h 2476800"/>
              <a:gd name="connsiteX12" fmla="*/ 0 w 6385210"/>
              <a:gd name="connsiteY12" fmla="*/ 247680 h 247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385210" h="2476800">
                <a:moveTo>
                  <a:pt x="0" y="247680"/>
                </a:moveTo>
                <a:cubicBezTo>
                  <a:pt x="0" y="181991"/>
                  <a:pt x="26095" y="118993"/>
                  <a:pt x="72544" y="72544"/>
                </a:cubicBezTo>
                <a:cubicBezTo>
                  <a:pt x="118993" y="26095"/>
                  <a:pt x="181992" y="0"/>
                  <a:pt x="247680" y="0"/>
                </a:cubicBezTo>
                <a:lnTo>
                  <a:pt x="6137530" y="0"/>
                </a:lnTo>
                <a:cubicBezTo>
                  <a:pt x="6203219" y="0"/>
                  <a:pt x="6266217" y="26095"/>
                  <a:pt x="6312666" y="72544"/>
                </a:cubicBezTo>
                <a:cubicBezTo>
                  <a:pt x="6359115" y="118993"/>
                  <a:pt x="6385210" y="181992"/>
                  <a:pt x="6385210" y="247680"/>
                </a:cubicBezTo>
                <a:lnTo>
                  <a:pt x="6385210" y="2229120"/>
                </a:lnTo>
                <a:cubicBezTo>
                  <a:pt x="6385210" y="2294809"/>
                  <a:pt x="6359115" y="2357807"/>
                  <a:pt x="6312666" y="2404256"/>
                </a:cubicBezTo>
                <a:cubicBezTo>
                  <a:pt x="6266217" y="2450705"/>
                  <a:pt x="6203219" y="2476800"/>
                  <a:pt x="6137530" y="2476800"/>
                </a:cubicBezTo>
                <a:lnTo>
                  <a:pt x="247680" y="2476800"/>
                </a:lnTo>
                <a:cubicBezTo>
                  <a:pt x="181991" y="2476800"/>
                  <a:pt x="118993" y="2450705"/>
                  <a:pt x="72544" y="2404256"/>
                </a:cubicBezTo>
                <a:cubicBezTo>
                  <a:pt x="26095" y="2357807"/>
                  <a:pt x="0" y="2294809"/>
                  <a:pt x="0" y="2229120"/>
                </a:cubicBezTo>
                <a:lnTo>
                  <a:pt x="0" y="24768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z="190500" extrusionH="12700" prstMaterial="plastic">
            <a:bevelT w="50800" h="50800"/>
          </a:sp3d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78359" tIns="378359" rIns="378359" bIns="378359" numCol="1" spcCol="1270" anchor="t" anchorCtr="0">
            <a:noAutofit/>
          </a:bodyPr>
          <a:lstStyle/>
          <a:p>
            <a:pPr marL="285750" lvl="1" indent="-285750" algn="justLow" defTabSz="191135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2400" kern="1200" dirty="0" smtClean="0">
                <a:cs typeface="B Zar" pitchFamily="2" charset="-78"/>
              </a:rPr>
              <a:t>P</a:t>
            </a:r>
            <a:r>
              <a:rPr lang="fa-IR" sz="2400" kern="1200" dirty="0" smtClean="0">
                <a:cs typeface="B Zar" pitchFamily="2" charset="-78"/>
              </a:rPr>
              <a:t>: قیمت</a:t>
            </a:r>
          </a:p>
          <a:p>
            <a:pPr marL="285750" lvl="1" indent="-285750" algn="justLow" defTabSz="1911350" rtl="1">
              <a:lnSpc>
                <a:spcPct val="90000"/>
              </a:lnSpc>
              <a:spcAft>
                <a:spcPct val="15000"/>
              </a:spcAft>
            </a:pPr>
            <a:r>
              <a:rPr lang="en-US" sz="2400" dirty="0" smtClean="0">
                <a:cs typeface="B Zar" pitchFamily="2" charset="-78"/>
              </a:rPr>
              <a:t>C</a:t>
            </a:r>
            <a:r>
              <a:rPr lang="fa-IR" sz="2400" dirty="0" smtClean="0">
                <a:cs typeface="B Zar" pitchFamily="2" charset="-78"/>
              </a:rPr>
              <a:t>: بهرۀ کوپن دوره‌ای</a:t>
            </a:r>
            <a:endParaRPr lang="en-US" sz="2400" dirty="0" smtClean="0">
              <a:cs typeface="B Zar" pitchFamily="2" charset="-78"/>
            </a:endParaRPr>
          </a:p>
          <a:p>
            <a:pPr marL="285750" lvl="1" indent="-285750" algn="justLow" defTabSz="1911350" rtl="1">
              <a:lnSpc>
                <a:spcPct val="90000"/>
              </a:lnSpc>
              <a:spcAft>
                <a:spcPct val="15000"/>
              </a:spcAft>
            </a:pPr>
            <a:r>
              <a:rPr lang="en-US" sz="2400" kern="1200" dirty="0" smtClean="0">
                <a:cs typeface="B Zar" pitchFamily="2" charset="-78"/>
              </a:rPr>
              <a:t>Y</a:t>
            </a:r>
            <a:r>
              <a:rPr lang="fa-IR" sz="2400" kern="1200" dirty="0" smtClean="0">
                <a:cs typeface="B Zar" pitchFamily="2" charset="-78"/>
              </a:rPr>
              <a:t>: ثمر تا سررسید </a:t>
            </a:r>
            <a:r>
              <a:rPr lang="fa-IR" sz="2400" dirty="0" smtClean="0">
                <a:cs typeface="B Zar" pitchFamily="2" charset="-78"/>
              </a:rPr>
              <a:t>دوره‌ای</a:t>
            </a:r>
          </a:p>
          <a:p>
            <a:pPr marL="285750" lvl="1" indent="-285750" algn="justLow" defTabSz="1911350" rtl="1">
              <a:lnSpc>
                <a:spcPct val="90000"/>
              </a:lnSpc>
              <a:spcAft>
                <a:spcPct val="15000"/>
              </a:spcAft>
            </a:pPr>
            <a:r>
              <a:rPr lang="en-US" sz="2400" dirty="0" smtClean="0">
                <a:cs typeface="B Zar" pitchFamily="2" charset="-78"/>
              </a:rPr>
              <a:t>M</a:t>
            </a:r>
            <a:r>
              <a:rPr lang="fa-IR" sz="2400" dirty="0" smtClean="0">
                <a:cs typeface="B Zar" pitchFamily="2" charset="-78"/>
              </a:rPr>
              <a:t>: ارزش اسمی (ارزش پایانی)</a:t>
            </a:r>
          </a:p>
          <a:p>
            <a:pPr marL="285750" lvl="1" indent="-285750" algn="justLow" defTabSz="1911350" rtl="1">
              <a:lnSpc>
                <a:spcPct val="90000"/>
              </a:lnSpc>
              <a:spcAft>
                <a:spcPct val="15000"/>
              </a:spcAft>
            </a:pPr>
            <a:r>
              <a:rPr lang="en-US" sz="2400" kern="1200" dirty="0" smtClean="0">
                <a:cs typeface="B Zar" pitchFamily="2" charset="-78"/>
              </a:rPr>
              <a:t>N</a:t>
            </a:r>
            <a:r>
              <a:rPr lang="fa-IR" sz="2400" kern="1200" dirty="0" smtClean="0">
                <a:cs typeface="B Zar" pitchFamily="2" charset="-78"/>
              </a:rPr>
              <a:t>: تعداد </a:t>
            </a:r>
            <a:r>
              <a:rPr lang="fa-IR" sz="2400" dirty="0" smtClean="0">
                <a:cs typeface="B Zar" pitchFamily="2" charset="-78"/>
              </a:rPr>
              <a:t>دوره‌ها</a:t>
            </a:r>
            <a:endParaRPr lang="fa-IR" sz="2400" kern="1200" dirty="0">
              <a:cs typeface="B Zar" pitchFamily="2" charset="-78"/>
            </a:endParaRPr>
          </a:p>
          <a:p>
            <a:pPr marL="285750" lvl="1" indent="-285750" algn="justLow" defTabSz="191135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fa-IR" sz="2400" kern="1200" dirty="0">
              <a:cs typeface="B Zar" pitchFamily="2" charset="-78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331640" y="2564904"/>
          <a:ext cx="5112568" cy="9975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61" name="Equation" r:id="rId3" imgW="2082600" imgH="406080" progId="Equation.3">
                  <p:embed/>
                </p:oleObj>
              </mc:Choice>
              <mc:Fallback>
                <p:oleObj name="Equation" r:id="rId3" imgW="2082600" imgH="4060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2564904"/>
                        <a:ext cx="5112568" cy="9975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مشتق اول معادلۀ قیمت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2362200"/>
          <a:ext cx="7693025" cy="3724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187624" y="4077072"/>
          <a:ext cx="7086605" cy="10933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09" name="Equation" r:id="rId8" imgW="2882880" imgH="444240" progId="Equation.3">
                  <p:embed/>
                </p:oleObj>
              </mc:Choice>
              <mc:Fallback>
                <p:oleObj name="Equation" r:id="rId8" imgW="2882880" imgH="4442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4077072"/>
                        <a:ext cx="7086605" cy="109334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a-IR" dirty="0" smtClean="0"/>
              <a:t>دیرش مکالی، تعدیل‌یافته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838200" y="2362200"/>
          <a:ext cx="7693025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9331" name="Object 3"/>
          <p:cNvGraphicFramePr>
            <a:graphicFrameLocks noChangeAspect="1"/>
          </p:cNvGraphicFramePr>
          <p:nvPr/>
        </p:nvGraphicFramePr>
        <p:xfrm>
          <a:off x="2267744" y="2513036"/>
          <a:ext cx="4905325" cy="6999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40" name="Equation" r:id="rId8" imgW="3124080" imgH="444240" progId="Equation.3">
                  <p:embed/>
                </p:oleObj>
              </mc:Choice>
              <mc:Fallback>
                <p:oleObj name="Equation" r:id="rId8" imgW="3124080" imgH="4442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2513036"/>
                        <a:ext cx="4905325" cy="6999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2" name="Object 4"/>
          <p:cNvGraphicFramePr>
            <a:graphicFrameLocks noChangeAspect="1"/>
          </p:cNvGraphicFramePr>
          <p:nvPr/>
        </p:nvGraphicFramePr>
        <p:xfrm>
          <a:off x="2267744" y="4005263"/>
          <a:ext cx="5305425" cy="70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41" name="Equation" r:id="rId10" imgW="3377880" imgH="444240" progId="Equation.3">
                  <p:embed/>
                </p:oleObj>
              </mc:Choice>
              <mc:Fallback>
                <p:oleObj name="Equation" r:id="rId10" imgW="3377880" imgH="4442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4005263"/>
                        <a:ext cx="5305425" cy="700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3" name="Object 5"/>
          <p:cNvGraphicFramePr>
            <a:graphicFrameLocks noChangeAspect="1"/>
          </p:cNvGraphicFramePr>
          <p:nvPr/>
        </p:nvGraphicFramePr>
        <p:xfrm>
          <a:off x="2249488" y="5392738"/>
          <a:ext cx="5922962" cy="70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42" name="Equation" r:id="rId12" imgW="3771720" imgH="444240" progId="Equation.3">
                  <p:embed/>
                </p:oleObj>
              </mc:Choice>
              <mc:Fallback>
                <p:oleObj name="Equation" r:id="rId12" imgW="3771720" imgH="4442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9488" y="5392738"/>
                        <a:ext cx="5922962" cy="700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مثال 1: محاسبۀ دیرش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Low"/>
            <a:r>
              <a:rPr lang="fa-IR" sz="1200" dirty="0" smtClean="0">
                <a:cs typeface="B Zar" pitchFamily="2" charset="-78"/>
              </a:rPr>
              <a:t>دیرش یک ورقۀ قرضۀ 5 ساله با نرخ کوپن 9 درصد و ثمر تا سررسید 6 درصد با دورۀ پرداخت 6 ماهه و ارزش اسمی 100 دلار چقدر است؟</a:t>
            </a:r>
            <a:endParaRPr lang="en-US" sz="1200" dirty="0" smtClean="0">
              <a:cs typeface="B Zar" pitchFamily="2" charset="-78"/>
            </a:endParaRPr>
          </a:p>
          <a:p>
            <a:endParaRPr lang="en-US" sz="2000" dirty="0">
              <a:cs typeface="B Zar" pitchFamily="2" charset="-7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03648" y="2736301"/>
          <a:ext cx="6407497" cy="4358287"/>
        </p:xfrm>
        <a:graphic>
          <a:graphicData uri="http://schemas.openxmlformats.org/drawingml/2006/table">
            <a:tbl>
              <a:tblPr firstRow="1" lastCol="1" bandRow="1">
                <a:tableStyleId>{74C1A8A3-306A-4EB7-A6B1-4F7E0EB9C5D6}</a:tableStyleId>
              </a:tblPr>
              <a:tblGrid>
                <a:gridCol w="1512168"/>
                <a:gridCol w="1368152"/>
                <a:gridCol w="1584176"/>
                <a:gridCol w="1943001"/>
              </a:tblGrid>
              <a:tr h="293949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18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ارزش</a:t>
                      </a:r>
                      <a:r>
                        <a:rPr lang="fa-IR" sz="1800" b="0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 فعلی ×</a:t>
                      </a:r>
                      <a:r>
                        <a:rPr lang="en-US" sz="1800" b="0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t </a:t>
                      </a:r>
                      <a:endParaRPr lang="en-US" sz="1800" b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18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ارزش فعلی</a:t>
                      </a:r>
                      <a:r>
                        <a:rPr lang="fa-IR" sz="1800" b="0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 </a:t>
                      </a:r>
                      <a:endParaRPr lang="en-US" sz="1800" b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18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جریان نقد</a:t>
                      </a:r>
                      <a:endParaRPr lang="en-US" sz="1800" b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0" dirty="0" smtClean="0">
                          <a:cs typeface="B Zar" pitchFamily="2" charset="-78"/>
                        </a:rPr>
                        <a:t>دوره (</a:t>
                      </a:r>
                      <a:r>
                        <a:rPr lang="en-US" sz="1800" b="0" dirty="0" smtClean="0">
                          <a:cs typeface="B Zar" pitchFamily="2" charset="-78"/>
                        </a:rPr>
                        <a:t>t</a:t>
                      </a:r>
                      <a:r>
                        <a:rPr lang="fa-IR" sz="1800" b="0" baseline="0" dirty="0" smtClean="0">
                          <a:cs typeface="B Zar" pitchFamily="2" charset="-78"/>
                        </a:rPr>
                        <a:t>)</a:t>
                      </a:r>
                      <a:endParaRPr lang="en-US" sz="1800" b="0" dirty="0" smtClean="0">
                        <a:cs typeface="B Zar" pitchFamily="2" charset="-78"/>
                      </a:endParaRPr>
                    </a:p>
                  </a:txBody>
                  <a:tcPr marT="0" marB="0" anchor="ctr"/>
                </a:tc>
              </a:tr>
              <a:tr h="2939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B Zar"/>
                        </a:rPr>
                        <a:t>4.3689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B Zar"/>
                        </a:rPr>
                        <a:t>4.3689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0" dirty="0" smtClean="0">
                          <a:solidFill>
                            <a:schemeClr val="tx1"/>
                          </a:solidFill>
                          <a:cs typeface="B Zar" pitchFamily="2" charset="-78"/>
                        </a:rPr>
                        <a:t>4.5</a:t>
                      </a:r>
                    </a:p>
                  </a:txBody>
                  <a:tcPr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Zar" pitchFamily="2" charset="-78"/>
                        </a:rPr>
                        <a:t>1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B Zar"/>
                        </a:rPr>
                        <a:t>8.4834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B Zar"/>
                        </a:rPr>
                        <a:t>4.2417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dirty="0" smtClean="0">
                          <a:cs typeface="B Zar" pitchFamily="2" charset="-78"/>
                        </a:rPr>
                        <a:t>4.5</a:t>
                      </a:r>
                      <a:endParaRPr lang="en-US" sz="1600" dirty="0">
                        <a:cs typeface="B Zar" pitchFamily="2" charset="-78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Zar" pitchFamily="2" charset="-78"/>
                        </a:rPr>
                        <a:t>2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B Zar"/>
                        </a:rPr>
                        <a:t>12.3544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B Zar"/>
                        </a:rPr>
                        <a:t>4.1181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dirty="0" smtClean="0">
                          <a:cs typeface="B Zar" pitchFamily="2" charset="-78"/>
                        </a:rPr>
                        <a:t>4.5</a:t>
                      </a:r>
                      <a:endParaRPr lang="en-US" sz="1600" dirty="0">
                        <a:cs typeface="B Zar" pitchFamily="2" charset="-78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Zar" pitchFamily="2" charset="-78"/>
                        </a:rPr>
                        <a:t>3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B Zar"/>
                        </a:rPr>
                        <a:t>15.9928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B Zar"/>
                        </a:rPr>
                        <a:t>3.9982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dirty="0" smtClean="0">
                          <a:cs typeface="B Zar" pitchFamily="2" charset="-78"/>
                        </a:rPr>
                        <a:t>4.5</a:t>
                      </a:r>
                      <a:endParaRPr lang="en-US" sz="1600" dirty="0">
                        <a:cs typeface="B Zar" pitchFamily="2" charset="-78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Zar" pitchFamily="2" charset="-78"/>
                        </a:rPr>
                        <a:t>4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B Zar"/>
                        </a:rPr>
                        <a:t>19.4087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B Zar"/>
                        </a:rPr>
                        <a:t>3.8817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dirty="0" smtClean="0">
                          <a:cs typeface="B Zar" pitchFamily="2" charset="-78"/>
                        </a:rPr>
                        <a:t>4.5</a:t>
                      </a:r>
                      <a:endParaRPr lang="en-US" sz="1600" dirty="0">
                        <a:cs typeface="B Zar" pitchFamily="2" charset="-78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Zar" pitchFamily="2" charset="-78"/>
                        </a:rPr>
                        <a:t>5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B Zar"/>
                        </a:rPr>
                        <a:t>22.6121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B Zar"/>
                        </a:rPr>
                        <a:t>3.7687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dirty="0" smtClean="0">
                          <a:cs typeface="B Zar" pitchFamily="2" charset="-78"/>
                        </a:rPr>
                        <a:t>4.5</a:t>
                      </a:r>
                      <a:endParaRPr lang="en-US" sz="1600" dirty="0">
                        <a:cs typeface="B Zar" pitchFamily="2" charset="-78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Zar" pitchFamily="2" charset="-78"/>
                        </a:rPr>
                        <a:t>6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B Zar"/>
                        </a:rPr>
                        <a:t>25.6124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B Zar"/>
                        </a:rPr>
                        <a:t>3.6589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dirty="0" smtClean="0">
                          <a:cs typeface="B Zar" pitchFamily="2" charset="-78"/>
                        </a:rPr>
                        <a:t>4.5</a:t>
                      </a:r>
                      <a:endParaRPr lang="en-US" sz="1600" dirty="0">
                        <a:cs typeface="B Zar" pitchFamily="2" charset="-78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Zar" pitchFamily="2" charset="-78"/>
                        </a:rPr>
                        <a:t>7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B Zar"/>
                        </a:rPr>
                        <a:t>28.4187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B Zar"/>
                        </a:rPr>
                        <a:t>3.5523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dirty="0" smtClean="0">
                          <a:cs typeface="B Zar" pitchFamily="2" charset="-78"/>
                        </a:rPr>
                        <a:t>4.5</a:t>
                      </a:r>
                      <a:endParaRPr lang="en-US" sz="1600" dirty="0" smtClean="0">
                        <a:cs typeface="B Zar" pitchFamily="2" charset="-78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Zar" pitchFamily="2" charset="-78"/>
                        </a:rPr>
                        <a:t>8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B Zar"/>
                        </a:rPr>
                        <a:t>31.0399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B Zar"/>
                        </a:rPr>
                        <a:t>3.4489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dirty="0" smtClean="0">
                          <a:cs typeface="B Zar" pitchFamily="2" charset="-78"/>
                        </a:rPr>
                        <a:t>4.5</a:t>
                      </a:r>
                      <a:endParaRPr lang="en-US" sz="1600" dirty="0" smtClean="0">
                        <a:cs typeface="B Zar" pitchFamily="2" charset="-78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Zar" pitchFamily="2" charset="-78"/>
                        </a:rPr>
                        <a:t>9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B Zar"/>
                        </a:rPr>
                        <a:t>777.5781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B Zar"/>
                        </a:rPr>
                        <a:t>77.7578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dirty="0" smtClean="0">
                          <a:cs typeface="B Zar" pitchFamily="2" charset="-78"/>
                        </a:rPr>
                        <a:t>104.5</a:t>
                      </a:r>
                      <a:endParaRPr lang="en-US" sz="1600" dirty="0">
                        <a:cs typeface="B Zar" pitchFamily="2" charset="-78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Zar" pitchFamily="2" charset="-78"/>
                        </a:rPr>
                        <a:t>10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2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B Zar"/>
                        </a:rPr>
                        <a:t>945.8694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B Zar"/>
                        </a:rPr>
                        <a:t>112.7953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fa-IR" sz="1600" dirty="0" smtClean="0">
                          <a:cs typeface="B Zar" pitchFamily="2" charset="-78"/>
                        </a:rPr>
                        <a:t>جمع</a:t>
                      </a:r>
                      <a:endParaRPr lang="en-US" sz="1600" dirty="0">
                        <a:cs typeface="B Zar" pitchFamily="2" charset="-78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dirty="0">
                        <a:cs typeface="B Zar" pitchFamily="2" charset="-78"/>
                      </a:endParaRPr>
                    </a:p>
                  </a:txBody>
                  <a:tcPr marT="0" marB="0">
                    <a:cell3D prstMaterial="dkEdge">
                      <a:bevel prst="coolSlant"/>
                      <a:lightRig rig="flood" dir="t"/>
                    </a:cell3D>
                  </a:tcPr>
                </a:tc>
              </a:tr>
              <a:tr h="28121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a-IR" sz="1600" b="0" i="0" u="none" strike="noStrike" kern="1200" dirty="0" smtClean="0">
                          <a:solidFill>
                            <a:srgbClr val="000000"/>
                          </a:solidFill>
                          <a:latin typeface="B Zar"/>
                          <a:ea typeface="+mn-ea"/>
                          <a:cs typeface="B Zar" pitchFamily="2" charset="-78"/>
                        </a:rPr>
                        <a:t>8.38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B Zar"/>
                        <a:ea typeface="+mn-ea"/>
                        <a:cs typeface="B Zar" pitchFamily="2" charset="-78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fa-IR" sz="1600" dirty="0" smtClean="0">
                          <a:cs typeface="B Zar" pitchFamily="2" charset="-78"/>
                        </a:rPr>
                        <a:t>دیرش مکالی</a:t>
                      </a:r>
                      <a:r>
                        <a:rPr lang="fa-IR" sz="1600" baseline="0" dirty="0" smtClean="0">
                          <a:cs typeface="B Zar" pitchFamily="2" charset="-78"/>
                        </a:rPr>
                        <a:t> (به نیم سال)</a:t>
                      </a:r>
                      <a:endParaRPr lang="en-US" sz="1600" dirty="0">
                        <a:cs typeface="B Zar" pitchFamily="2" charset="-78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121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a-IR" sz="1600" b="0" i="0" u="none" strike="noStrike" kern="1200" dirty="0" smtClean="0">
                          <a:solidFill>
                            <a:srgbClr val="000000"/>
                          </a:solidFill>
                          <a:latin typeface="B Zar"/>
                          <a:ea typeface="+mn-ea"/>
                          <a:cs typeface="B Zar" pitchFamily="2" charset="-78"/>
                        </a:rPr>
                        <a:t>4.19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B Zar"/>
                        <a:ea typeface="+mn-ea"/>
                        <a:cs typeface="B Zar" pitchFamily="2" charset="-78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B Zar"/>
                        <a:ea typeface="+mn-ea"/>
                        <a:cs typeface="B Zar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prst="coolSlant"/>
                      <a:lightRig rig="flood" dir="t"/>
                    </a:cell3D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fa-IR" sz="1600" dirty="0" smtClean="0">
                          <a:cs typeface="B Zar" pitchFamily="2" charset="-78"/>
                        </a:rPr>
                        <a:t>دیرش</a:t>
                      </a:r>
                      <a:r>
                        <a:rPr lang="fa-IR" sz="1600" baseline="0" dirty="0" smtClean="0">
                          <a:cs typeface="B Zar" pitchFamily="2" charset="-78"/>
                        </a:rPr>
                        <a:t> مکالی (به سال)</a:t>
                      </a:r>
                      <a:endParaRPr lang="en-US" sz="1600" dirty="0">
                        <a:cs typeface="B Zar" pitchFamily="2" charset="-78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121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a-IR" sz="1600" b="0" i="0" u="none" strike="noStrike" kern="1200" dirty="0" smtClean="0">
                          <a:solidFill>
                            <a:srgbClr val="000000"/>
                          </a:solidFill>
                          <a:latin typeface="B Zar"/>
                          <a:ea typeface="+mn-ea"/>
                          <a:cs typeface="B Zar" pitchFamily="2" charset="-78"/>
                        </a:rPr>
                        <a:t>4.07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B Zar"/>
                        <a:ea typeface="+mn-ea"/>
                        <a:cs typeface="B Zar" pitchFamily="2" charset="-78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B Zar"/>
                        <a:ea typeface="+mn-ea"/>
                        <a:cs typeface="B Zar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prst="coolSlant"/>
                      <a:lightRig rig="flood" dir="t"/>
                    </a:cell3D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fa-IR" sz="1600" dirty="0" smtClean="0">
                          <a:cs typeface="B Zar" pitchFamily="2" charset="-78"/>
                        </a:rPr>
                        <a:t>دیرش</a:t>
                      </a:r>
                      <a:r>
                        <a:rPr lang="fa-IR" sz="1600" baseline="0" dirty="0" smtClean="0">
                          <a:cs typeface="B Zar" pitchFamily="2" charset="-78"/>
                        </a:rPr>
                        <a:t> تعدیل یافته (به سال)</a:t>
                      </a:r>
                      <a:endParaRPr lang="en-US" sz="1600" dirty="0">
                        <a:cs typeface="B Zar" pitchFamily="2" charset="-78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مثال 2: استفاده از دیرش برای تخمین تغییرات قیمت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838200" y="2362200"/>
          <a:ext cx="7693025" cy="3724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199702" y="2636912"/>
          <a:ext cx="2604546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38" name="Equation" r:id="rId8" imgW="2158920" imgH="596880" progId="Equation.3">
                  <p:embed/>
                </p:oleObj>
              </mc:Choice>
              <mc:Fallback>
                <p:oleObj name="Equation" r:id="rId8" imgW="2158920" imgH="59688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9702" y="2636912"/>
                        <a:ext cx="2604546" cy="7200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211960" y="3861048"/>
          <a:ext cx="3584531" cy="8326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39" name="Equation" r:id="rId10" imgW="3225600" imgH="749160" progId="Equation.3">
                  <p:embed/>
                </p:oleObj>
              </mc:Choice>
              <mc:Fallback>
                <p:oleObj name="Equation" r:id="rId10" imgW="3225600" imgH="7491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960" y="3861048"/>
                        <a:ext cx="3584531" cy="83262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31" name="Object 3"/>
          <p:cNvGraphicFramePr>
            <a:graphicFrameLocks noChangeAspect="1"/>
          </p:cNvGraphicFramePr>
          <p:nvPr/>
        </p:nvGraphicFramePr>
        <p:xfrm>
          <a:off x="4283968" y="5229200"/>
          <a:ext cx="2017713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40" name="Equation" r:id="rId12" imgW="1815840" imgH="368280" progId="Equation.3">
                  <p:embed/>
                </p:oleObj>
              </mc:Choice>
              <mc:Fallback>
                <p:oleObj name="Equation" r:id="rId12" imgW="1815840" imgH="3682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968" y="5229200"/>
                        <a:ext cx="2017713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چه زمانی دیرش خوب کار نمی کند؟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a-IR" sz="2400" dirty="0" smtClean="0">
                <a:latin typeface="Arial Unicode MS" pitchFamily="34" charset="-128"/>
                <a:ea typeface="Arial Unicode MS" pitchFamily="34" charset="-128"/>
                <a:cs typeface="B Zar" pitchFamily="2" charset="-78"/>
              </a:rPr>
              <a:t>برای ورق قرضۀ مثال قبل، درصد تقریبی و واقعی تغییر قیمت در ازای تغییرات ثمر به شرح جدول زیر خواهد بود:</a:t>
            </a:r>
            <a:endParaRPr lang="en-US" sz="2400" dirty="0" smtClean="0">
              <a:latin typeface="Arial Unicode MS" pitchFamily="34" charset="-128"/>
              <a:ea typeface="Arial Unicode MS" pitchFamily="34" charset="-128"/>
              <a:cs typeface="B Zar" pitchFamily="2" charset="-78"/>
            </a:endParaRPr>
          </a:p>
          <a:p>
            <a:endParaRPr lang="en-US" sz="2400" dirty="0">
              <a:cs typeface="B Zar" pitchFamily="2" charset="-7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87624" y="3645024"/>
          <a:ext cx="7344816" cy="2651760"/>
        </p:xfrm>
        <a:graphic>
          <a:graphicData uri="http://schemas.openxmlformats.org/drawingml/2006/table">
            <a:tbl>
              <a:tblPr firstRow="1" lastCol="1" bandRow="1">
                <a:tableStyleId>{2A488322-F2BA-4B5B-9748-0D474271808F}</a:tableStyleId>
              </a:tblPr>
              <a:tblGrid>
                <a:gridCol w="1872208"/>
                <a:gridCol w="2088232"/>
                <a:gridCol w="1944216"/>
                <a:gridCol w="1440160"/>
              </a:tblGrid>
              <a:tr h="293949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50000"/>
                        </a:lnSpc>
                      </a:pPr>
                      <a:r>
                        <a:rPr lang="fa-IR" sz="1600" kern="1200" dirty="0" smtClean="0">
                          <a:cs typeface="B Zar" pitchFamily="2" charset="-78"/>
                        </a:rPr>
                        <a:t>اختلاف (درصد)</a:t>
                      </a:r>
                      <a:endParaRPr lang="en-US" sz="1600" b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 marT="0" marB="9144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50000"/>
                        </a:lnSpc>
                      </a:pPr>
                      <a:r>
                        <a:rPr lang="fa-IR" sz="1600" kern="1200" dirty="0" smtClean="0">
                          <a:cs typeface="B Zar" pitchFamily="2" charset="-78"/>
                        </a:rPr>
                        <a:t>درصد تقریبی تغییر</a:t>
                      </a:r>
                      <a:r>
                        <a:rPr lang="fa-IR" sz="1600" kern="1200" baseline="0" dirty="0" smtClean="0">
                          <a:cs typeface="B Zar" pitchFamily="2" charset="-78"/>
                        </a:rPr>
                        <a:t> قیمت     (با استفاده از دیرش)</a:t>
                      </a:r>
                      <a:endParaRPr lang="en-US" sz="1600" b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 marT="0" marB="9144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50000"/>
                        </a:lnSpc>
                      </a:pPr>
                      <a:r>
                        <a:rPr lang="fa-IR" sz="1600" kern="1200" dirty="0" smtClean="0">
                          <a:cs typeface="B Zar" pitchFamily="2" charset="-78"/>
                        </a:rPr>
                        <a:t>درصد</a:t>
                      </a:r>
                      <a:r>
                        <a:rPr lang="fa-IR" sz="1600" kern="1200" baseline="0" dirty="0" smtClean="0">
                          <a:cs typeface="B Zar" pitchFamily="2" charset="-78"/>
                        </a:rPr>
                        <a:t> </a:t>
                      </a:r>
                      <a:r>
                        <a:rPr lang="fa-IR" sz="1600" kern="1200" dirty="0" smtClean="0">
                          <a:cs typeface="B Zar" pitchFamily="2" charset="-78"/>
                        </a:rPr>
                        <a:t>واقعی تغییر قیمت      </a:t>
                      </a:r>
                      <a:r>
                        <a:rPr lang="fa-IR" sz="1600" kern="1200" baseline="0" dirty="0" smtClean="0">
                          <a:cs typeface="B Zar" pitchFamily="2" charset="-78"/>
                        </a:rPr>
                        <a:t> (بر اساس معادلۀ قیمت) </a:t>
                      </a:r>
                      <a:endParaRPr lang="en-US" sz="1600" b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 marT="0" marB="91440"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dirty="0" smtClean="0">
                          <a:cs typeface="B Zar" pitchFamily="2" charset="-78"/>
                        </a:rPr>
                        <a:t>درصد</a:t>
                      </a:r>
                      <a:r>
                        <a:rPr lang="fa-IR" sz="1600" baseline="0" dirty="0" smtClean="0">
                          <a:cs typeface="B Zar" pitchFamily="2" charset="-78"/>
                        </a:rPr>
                        <a:t> </a:t>
                      </a:r>
                      <a:r>
                        <a:rPr lang="fa-IR" sz="1600" dirty="0" smtClean="0">
                          <a:cs typeface="B Zar" pitchFamily="2" charset="-78"/>
                        </a:rPr>
                        <a:t>تغییر</a:t>
                      </a:r>
                      <a:r>
                        <a:rPr lang="fa-IR" sz="1600" baseline="0" dirty="0" smtClean="0">
                          <a:cs typeface="B Zar" pitchFamily="2" charset="-78"/>
                        </a:rPr>
                        <a:t> ثمر</a:t>
                      </a:r>
                      <a:endParaRPr lang="en-US" sz="1600" b="0" dirty="0" smtClean="0">
                        <a:cs typeface="B Zar" pitchFamily="2" charset="-78"/>
                      </a:endParaRPr>
                    </a:p>
                  </a:txBody>
                  <a:tcPr marT="0" marB="0" anchor="ctr"/>
                </a:tc>
              </a:tr>
              <a:tr h="293949">
                <a:tc>
                  <a:txBody>
                    <a:bodyPr/>
                    <a:lstStyle/>
                    <a:p>
                      <a:pPr algn="ctr" fontAlgn="b"/>
                      <a:r>
                        <a:rPr lang="fa-IR" sz="1800" u="none" strike="noStrike" dirty="0" smtClean="0">
                          <a:cs typeface="B Zar" pitchFamily="2" charset="-78"/>
                        </a:rPr>
                        <a:t>0.06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B Zar"/>
                        <a:cs typeface="B Zar" pitchFamily="2" charset="-78"/>
                      </a:endParaRPr>
                    </a:p>
                  </a:txBody>
                  <a:tcPr marL="9525" marR="9525" marT="91440" marB="9144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cs typeface="B Zar" pitchFamily="2" charset="-78"/>
                        </a:rPr>
                        <a:t>1.66-</a:t>
                      </a:r>
                      <a:endParaRPr lang="fa-IR" sz="1800" b="0" dirty="0" smtClean="0">
                        <a:solidFill>
                          <a:schemeClr val="tx1"/>
                        </a:solidFill>
                        <a:cs typeface="B Zar" pitchFamily="2" charset="-78"/>
                      </a:endParaRPr>
                    </a:p>
                  </a:txBody>
                  <a:tcPr marL="9525" marR="9525" marT="91440" marB="9144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cs typeface="B Zar" pitchFamily="2" charset="-78"/>
                        </a:rPr>
                        <a:t>1.60-</a:t>
                      </a:r>
                      <a:endParaRPr lang="fa-IR" sz="1800" b="0" dirty="0" smtClean="0">
                        <a:solidFill>
                          <a:schemeClr val="tx1"/>
                        </a:solidFill>
                        <a:cs typeface="B Zar" pitchFamily="2" charset="-78"/>
                      </a:endParaRP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Zar" pitchFamily="2" charset="-78"/>
                        </a:rPr>
                        <a:t>0.1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 marT="91440" marB="91440" anchor="ctr"/>
                </a:tc>
              </a:tr>
              <a:tr h="293949">
                <a:tc>
                  <a:txBody>
                    <a:bodyPr/>
                    <a:lstStyle/>
                    <a:p>
                      <a:pPr algn="ctr" fontAlgn="b"/>
                      <a:r>
                        <a:rPr lang="fa-IR" sz="1800" u="none" strike="noStrike" dirty="0" smtClean="0">
                          <a:cs typeface="B Zar" pitchFamily="2" charset="-78"/>
                        </a:rPr>
                        <a:t>0.04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B Zar"/>
                        <a:cs typeface="B Zar" pitchFamily="2" charset="-78"/>
                      </a:endParaRPr>
                    </a:p>
                  </a:txBody>
                  <a:tcPr marL="9525" marR="9525" marT="91440" marB="9144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cs typeface="B Zar" pitchFamily="2" charset="-78"/>
                        </a:rPr>
                        <a:t>1.66+</a:t>
                      </a:r>
                      <a:endParaRPr lang="fa-IR" sz="1800" b="0" dirty="0" smtClean="0">
                        <a:solidFill>
                          <a:schemeClr val="tx1"/>
                        </a:solidFill>
                        <a:cs typeface="B Zar" pitchFamily="2" charset="-78"/>
                      </a:endParaRPr>
                    </a:p>
                  </a:txBody>
                  <a:tcPr marL="9525" marR="9525" marT="91440" marB="9144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cs typeface="B Zar" pitchFamily="2" charset="-78"/>
                        </a:rPr>
                        <a:t>1.70+</a:t>
                      </a:r>
                      <a:endParaRPr lang="en-US" sz="1800" dirty="0">
                        <a:cs typeface="B Zar" pitchFamily="2" charset="-78"/>
                      </a:endParaRP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Zar" pitchFamily="2" charset="-78"/>
                        </a:rPr>
                        <a:t>0.1-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 marT="91440" marB="91440" anchor="ctr"/>
                </a:tc>
              </a:tr>
              <a:tr h="293949">
                <a:tc>
                  <a:txBody>
                    <a:bodyPr/>
                    <a:lstStyle/>
                    <a:p>
                      <a:pPr algn="ctr" fontAlgn="b"/>
                      <a:r>
                        <a:rPr lang="fa-IR" sz="1800" u="none" strike="noStrike" dirty="0" smtClean="0">
                          <a:cs typeface="B Zar" pitchFamily="2" charset="-78"/>
                        </a:rPr>
                        <a:t>2.92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B Zar"/>
                        <a:cs typeface="B Zar" pitchFamily="2" charset="-78"/>
                      </a:endParaRPr>
                    </a:p>
                  </a:txBody>
                  <a:tcPr marL="9525" marR="9525" marT="91440" marB="9144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a-IR" sz="1800" u="none" strike="noStrike" dirty="0" smtClean="0">
                          <a:cs typeface="B Zar" pitchFamily="2" charset="-78"/>
                        </a:rPr>
                        <a:t>21.32-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B Zar"/>
                        <a:cs typeface="B Zar" pitchFamily="2" charset="-78"/>
                      </a:endParaRPr>
                    </a:p>
                  </a:txBody>
                  <a:tcPr marL="9525" marR="9525" marT="91440" marB="9144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cs typeface="B Zar" pitchFamily="2" charset="-78"/>
                        </a:rPr>
                        <a:t>18.40-</a:t>
                      </a:r>
                      <a:endParaRPr lang="en-US" sz="1800" dirty="0">
                        <a:cs typeface="B Zar" pitchFamily="2" charset="-78"/>
                      </a:endParaRP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Zar" pitchFamily="2" charset="-78"/>
                        </a:rPr>
                        <a:t>2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 marT="91440" marB="91440" anchor="ctr"/>
                </a:tc>
              </a:tr>
              <a:tr h="293949">
                <a:tc>
                  <a:txBody>
                    <a:bodyPr/>
                    <a:lstStyle/>
                    <a:p>
                      <a:pPr algn="ctr" fontAlgn="b"/>
                      <a:r>
                        <a:rPr lang="fa-IR" sz="1800" u="none" strike="noStrike" dirty="0" smtClean="0">
                          <a:cs typeface="B Zar" pitchFamily="2" charset="-78"/>
                        </a:rPr>
                        <a:t>3.72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B Zar"/>
                        <a:cs typeface="B Zar" pitchFamily="2" charset="-78"/>
                      </a:endParaRPr>
                    </a:p>
                  </a:txBody>
                  <a:tcPr marL="9525" marR="9525" marT="91440" marB="9144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a-IR" sz="1800" u="none" strike="noStrike" dirty="0" smtClean="0">
                          <a:cs typeface="B Zar" pitchFamily="2" charset="-78"/>
                        </a:rPr>
                        <a:t>21.32+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B Zar"/>
                        <a:cs typeface="B Zar" pitchFamily="2" charset="-78"/>
                      </a:endParaRPr>
                    </a:p>
                  </a:txBody>
                  <a:tcPr marL="9525" marR="9525" marT="91440" marB="9144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cs typeface="B Zar" pitchFamily="2" charset="-78"/>
                        </a:rPr>
                        <a:t>25.04+</a:t>
                      </a:r>
                      <a:endParaRPr lang="en-US" sz="1800" dirty="0">
                        <a:cs typeface="B Zar" pitchFamily="2" charset="-78"/>
                      </a:endParaRP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Zar" pitchFamily="2" charset="-78"/>
                        </a:rPr>
                        <a:t>2-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 marT="91440" marB="9144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r" rtl="1"/>
            <a:r>
              <a:rPr lang="fa-IR" sz="3600" dirty="0" smtClean="0">
                <a:cs typeface="B Elham" pitchFamily="2" charset="-78"/>
              </a:rPr>
              <a:t>                                                              فهرست موضوعات</a:t>
            </a:r>
            <a:endParaRPr lang="en-US" sz="3600" dirty="0">
              <a:cs typeface="B Elham" pitchFamily="2" charset="-78"/>
            </a:endParaRP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276872"/>
            <a:ext cx="4013200" cy="2472928"/>
          </a:xfrm>
        </p:spPr>
        <p:txBody>
          <a:bodyPr/>
          <a:lstStyle/>
          <a:p>
            <a:pPr>
              <a:buClr>
                <a:srgbClr val="7030A0"/>
              </a:buClr>
              <a:buSzPct val="100000"/>
              <a:buFont typeface="Arial" pitchFamily="34" charset="0"/>
              <a:buChar char="•"/>
            </a:pPr>
            <a:r>
              <a:rPr lang="fa-IR" sz="2400" dirty="0" smtClean="0">
                <a:solidFill>
                  <a:schemeClr val="accent5">
                    <a:lumMod val="50000"/>
                  </a:schemeClr>
                </a:solidFill>
                <a:cs typeface="B Titr" pitchFamily="2" charset="-78"/>
              </a:rPr>
              <a:t>اوراق قرضه؛ موازنۀ ریسک و بازده</a:t>
            </a:r>
            <a:endParaRPr lang="en-US" sz="2400" dirty="0" smtClean="0">
              <a:solidFill>
                <a:schemeClr val="accent5">
                  <a:lumMod val="50000"/>
                </a:schemeClr>
              </a:solidFill>
              <a:cs typeface="B Titr" pitchFamily="2" charset="-78"/>
            </a:endParaRPr>
          </a:p>
          <a:p>
            <a:pPr>
              <a:buClr>
                <a:srgbClr val="7030A0"/>
              </a:buClr>
              <a:buSzPct val="100000"/>
              <a:buFont typeface="Arial" pitchFamily="34" charset="0"/>
              <a:buChar char="•"/>
            </a:pPr>
            <a:r>
              <a:rPr lang="fa-IR" sz="2400" dirty="0" smtClean="0">
                <a:solidFill>
                  <a:schemeClr val="accent5">
                    <a:lumMod val="50000"/>
                  </a:schemeClr>
                </a:solidFill>
                <a:cs typeface="B Titr" pitchFamily="2" charset="-78"/>
              </a:rPr>
              <a:t>اثر سررسید؛ ریسک تلاطم نرخ بهره</a:t>
            </a:r>
            <a:endParaRPr lang="en-US" sz="2400" dirty="0" smtClean="0">
              <a:solidFill>
                <a:schemeClr val="accent5">
                  <a:lumMod val="50000"/>
                </a:schemeClr>
              </a:solidFill>
              <a:cs typeface="B Titr" pitchFamily="2" charset="-78"/>
            </a:endParaRPr>
          </a:p>
          <a:p>
            <a:pPr>
              <a:buClr>
                <a:srgbClr val="7030A0"/>
              </a:buClr>
              <a:buSzPct val="100000"/>
              <a:buFont typeface="Arial" pitchFamily="34" charset="0"/>
              <a:buChar char="•"/>
            </a:pPr>
            <a:r>
              <a:rPr lang="fa-IR" sz="2400" dirty="0" smtClean="0">
                <a:solidFill>
                  <a:schemeClr val="accent5">
                    <a:lumMod val="50000"/>
                  </a:schemeClr>
                </a:solidFill>
                <a:cs typeface="B Titr" pitchFamily="2" charset="-78"/>
              </a:rPr>
              <a:t>دیرش</a:t>
            </a:r>
            <a:endParaRPr lang="en-US" sz="2400" dirty="0" smtClean="0">
              <a:solidFill>
                <a:schemeClr val="accent5">
                  <a:lumMod val="50000"/>
                </a:schemeClr>
              </a:solidFill>
              <a:cs typeface="B Titr" pitchFamily="2" charset="-78"/>
            </a:endParaRPr>
          </a:p>
          <a:p>
            <a:pPr>
              <a:buClr>
                <a:srgbClr val="7030A0"/>
              </a:buClr>
              <a:buSzPct val="100000"/>
              <a:buFont typeface="Arial" pitchFamily="34" charset="0"/>
              <a:buChar char="•"/>
            </a:pPr>
            <a:r>
              <a:rPr lang="fa-IR" sz="2400" dirty="0" smtClean="0">
                <a:solidFill>
                  <a:schemeClr val="accent5">
                    <a:lumMod val="50000"/>
                  </a:schemeClr>
                </a:solidFill>
                <a:cs typeface="B Titr" pitchFamily="2" charset="-78"/>
              </a:rPr>
              <a:t>تحدب</a:t>
            </a:r>
            <a:endParaRPr lang="en-US" sz="2400" dirty="0" smtClean="0">
              <a:solidFill>
                <a:schemeClr val="accent5">
                  <a:lumMod val="50000"/>
                </a:schemeClr>
              </a:solidFill>
              <a:cs typeface="B Titr" pitchFamily="2" charset="-78"/>
            </a:endParaRPr>
          </a:p>
          <a:p>
            <a:pPr marL="533400" indent="-533400" algn="r" rtl="1">
              <a:lnSpc>
                <a:spcPct val="80000"/>
              </a:lnSpc>
              <a:buClr>
                <a:srgbClr val="7030A0"/>
              </a:buClr>
              <a:buSzPct val="100000"/>
              <a:buFont typeface="Arial" pitchFamily="34" charset="0"/>
              <a:buChar char="•"/>
            </a:pPr>
            <a:endParaRPr lang="en-US" sz="1800" dirty="0">
              <a:solidFill>
                <a:schemeClr val="accent5">
                  <a:lumMod val="50000"/>
                </a:schemeClr>
              </a:solidFill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چه زمانی دیرش خوب کار نمی کند؟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2362200"/>
          <a:ext cx="7693025" cy="3724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چرایی نقطه‌ضعف دیرش</a:t>
            </a:r>
            <a:endParaRPr lang="en-US" dirty="0"/>
          </a:p>
        </p:txBody>
      </p:sp>
      <p:graphicFrame>
        <p:nvGraphicFramePr>
          <p:cNvPr id="45" name="Content Placeholder 44"/>
          <p:cNvGraphicFramePr>
            <a:graphicFrameLocks noGrp="1"/>
          </p:cNvGraphicFramePr>
          <p:nvPr>
            <p:ph idx="1"/>
          </p:nvPr>
        </p:nvGraphicFramePr>
        <p:xfrm>
          <a:off x="838200" y="2362200"/>
          <a:ext cx="7693025" cy="3724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21" name="Straight Connector 20"/>
          <p:cNvCxnSpPr/>
          <p:nvPr/>
        </p:nvCxnSpPr>
        <p:spPr bwMode="auto">
          <a:xfrm rot="5400000">
            <a:off x="6408204" y="5337212"/>
            <a:ext cx="64807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44" name="Group 43"/>
          <p:cNvGrpSpPr/>
          <p:nvPr/>
        </p:nvGrpSpPr>
        <p:grpSpPr>
          <a:xfrm>
            <a:off x="3491880" y="620688"/>
            <a:ext cx="7416824" cy="5596521"/>
            <a:chOff x="1403648" y="1124744"/>
            <a:chExt cx="7416824" cy="5596521"/>
          </a:xfrm>
        </p:grpSpPr>
        <p:grpSp>
          <p:nvGrpSpPr>
            <p:cNvPr id="17" name="Group 16"/>
            <p:cNvGrpSpPr/>
            <p:nvPr/>
          </p:nvGrpSpPr>
          <p:grpSpPr>
            <a:xfrm>
              <a:off x="1403648" y="1124744"/>
              <a:ext cx="7416824" cy="5596521"/>
              <a:chOff x="2251182" y="2166965"/>
              <a:chExt cx="5710954" cy="4271029"/>
            </a:xfrm>
          </p:grpSpPr>
          <p:cxnSp>
            <p:nvCxnSpPr>
              <p:cNvPr id="4" name="Straight Connector 3"/>
              <p:cNvCxnSpPr/>
              <p:nvPr/>
            </p:nvCxnSpPr>
            <p:spPr bwMode="auto">
              <a:xfrm rot="5400000">
                <a:off x="1727684" y="4905164"/>
                <a:ext cx="2232248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" name="Straight Connector 4"/>
              <p:cNvCxnSpPr/>
              <p:nvPr/>
            </p:nvCxnSpPr>
            <p:spPr bwMode="auto">
              <a:xfrm flipV="1">
                <a:off x="2843808" y="6013708"/>
                <a:ext cx="2900482" cy="758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6" name="Arc 5"/>
              <p:cNvSpPr/>
              <p:nvPr/>
            </p:nvSpPr>
            <p:spPr bwMode="auto">
              <a:xfrm flipH="1">
                <a:off x="3304659" y="2166965"/>
                <a:ext cx="4657477" cy="3494283"/>
              </a:xfrm>
              <a:prstGeom prst="arc">
                <a:avLst>
                  <a:gd name="adj1" fmla="val 38611"/>
                  <a:gd name="adj2" fmla="val 5351503"/>
                </a:avLst>
              </a:prstGeom>
              <a:solidFill>
                <a:schemeClr val="bg1">
                  <a:alpha val="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2251182" y="3870523"/>
                <a:ext cx="576064" cy="2818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fa-IR" dirty="0" smtClean="0">
                    <a:cs typeface="B Zar" pitchFamily="2" charset="-78"/>
                  </a:rPr>
                  <a:t>قیمت</a:t>
                </a:r>
                <a:endParaRPr lang="en-US" dirty="0">
                  <a:cs typeface="B Zar" pitchFamily="2" charset="-78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5300721" y="6068662"/>
                <a:ext cx="7200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a-IR" dirty="0" smtClean="0">
                    <a:cs typeface="B Zar" pitchFamily="2" charset="-78"/>
                  </a:rPr>
                  <a:t>ثمر</a:t>
                </a:r>
                <a:endParaRPr lang="en-US" dirty="0">
                  <a:cs typeface="B Zar" pitchFamily="2" charset="-78"/>
                </a:endParaRPr>
              </a:p>
            </p:txBody>
          </p:sp>
          <p:cxnSp>
            <p:nvCxnSpPr>
              <p:cNvPr id="10" name="Straight Connector 9"/>
              <p:cNvCxnSpPr/>
              <p:nvPr/>
            </p:nvCxnSpPr>
            <p:spPr bwMode="auto">
              <a:xfrm>
                <a:off x="3059832" y="4509120"/>
                <a:ext cx="2016224" cy="144016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19" name="Straight Connector 18"/>
            <p:cNvCxnSpPr/>
            <p:nvPr/>
          </p:nvCxnSpPr>
          <p:spPr bwMode="auto">
            <a:xfrm rot="5400000">
              <a:off x="3167844" y="5625244"/>
              <a:ext cx="108012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 rot="10800000">
              <a:off x="2195736" y="5517232"/>
              <a:ext cx="244827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 rot="5400000">
              <a:off x="1475656" y="4869160"/>
              <a:ext cx="259228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9" name="Oval Callout 58"/>
          <p:cNvSpPr/>
          <p:nvPr/>
        </p:nvSpPr>
        <p:spPr bwMode="auto">
          <a:xfrm>
            <a:off x="5148064" y="2852936"/>
            <a:ext cx="1944216" cy="864096"/>
          </a:xfrm>
          <a:prstGeom prst="wedgeEllipseCallout">
            <a:avLst>
              <a:gd name="adj1" fmla="val -66225"/>
              <a:gd name="adj2" fmla="val 71570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a-IR" b="1" dirty="0" smtClean="0">
                <a:cs typeface="B Zar" pitchFamily="2" charset="-78"/>
              </a:rPr>
              <a:t>کمتر از اندازه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B Zar" pitchFamily="2" charset="-78"/>
            </a:endParaRPr>
          </a:p>
        </p:txBody>
      </p:sp>
      <p:sp>
        <p:nvSpPr>
          <p:cNvPr id="61" name="Oval Callout 60"/>
          <p:cNvSpPr/>
          <p:nvPr/>
        </p:nvSpPr>
        <p:spPr bwMode="auto">
          <a:xfrm>
            <a:off x="7020272" y="4221088"/>
            <a:ext cx="1944216" cy="864096"/>
          </a:xfrm>
          <a:prstGeom prst="wedgeEllipseCallout">
            <a:avLst>
              <a:gd name="adj1" fmla="val -66225"/>
              <a:gd name="adj2" fmla="val 71570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a-IR" b="1" dirty="0" smtClean="0">
                <a:cs typeface="B Zar" pitchFamily="2" charset="-78"/>
              </a:rPr>
              <a:t>بیش از اندازه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B Zar" pitchFamily="2" charset="-78"/>
            </a:endParaRPr>
          </a:p>
        </p:txBody>
      </p:sp>
      <p:graphicFrame>
        <p:nvGraphicFramePr>
          <p:cNvPr id="67" name="Object 66"/>
          <p:cNvGraphicFramePr>
            <a:graphicFrameLocks noChangeAspect="1"/>
          </p:cNvGraphicFramePr>
          <p:nvPr/>
        </p:nvGraphicFramePr>
        <p:xfrm>
          <a:off x="6588224" y="5661248"/>
          <a:ext cx="288032" cy="3545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587" name="Equation" r:id="rId8" imgW="164880" imgH="203040" progId="Equation.3">
                  <p:embed/>
                </p:oleObj>
              </mc:Choice>
              <mc:Fallback>
                <p:oleObj name="Equation" r:id="rId8" imgW="16488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224" y="5661248"/>
                        <a:ext cx="288032" cy="3545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2579" name="Object 3"/>
          <p:cNvGraphicFramePr>
            <a:graphicFrameLocks noChangeAspect="1"/>
          </p:cNvGraphicFramePr>
          <p:nvPr/>
        </p:nvGraphicFramePr>
        <p:xfrm>
          <a:off x="4788024" y="5665688"/>
          <a:ext cx="30797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588" name="Equation" r:id="rId10" imgW="177480" imgH="203040" progId="Equation.3">
                  <p:embed/>
                </p:oleObj>
              </mc:Choice>
              <mc:Fallback>
                <p:oleObj name="Equation" r:id="rId10" imgW="17748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024" y="5665688"/>
                        <a:ext cx="307975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2580" name="Object 4"/>
          <p:cNvGraphicFramePr>
            <a:graphicFrameLocks noChangeAspect="1"/>
          </p:cNvGraphicFramePr>
          <p:nvPr/>
        </p:nvGraphicFramePr>
        <p:xfrm>
          <a:off x="5724128" y="5733256"/>
          <a:ext cx="22225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589" name="Equation" r:id="rId12" imgW="126720" imgH="152280" progId="Equation.3">
                  <p:embed/>
                </p:oleObj>
              </mc:Choice>
              <mc:Fallback>
                <p:oleObj name="Equation" r:id="rId12" imgW="126720" imgH="1522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128" y="5733256"/>
                        <a:ext cx="22225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Connector 21"/>
          <p:cNvCxnSpPr/>
          <p:nvPr/>
        </p:nvCxnSpPr>
        <p:spPr bwMode="auto">
          <a:xfrm rot="10800000">
            <a:off x="4283968" y="3068960"/>
            <a:ext cx="57606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بهبود تخمین تغییرات قیمت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838200" y="2362200"/>
          <a:ext cx="7693025" cy="3724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1327804"/>
              </p:ext>
            </p:extLst>
          </p:nvPr>
        </p:nvGraphicFramePr>
        <p:xfrm>
          <a:off x="1541463" y="3873500"/>
          <a:ext cx="6350000" cy="220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05" name="Equation" r:id="rId8" imgW="2349360" imgH="914400" progId="Equation.3">
                  <p:embed/>
                </p:oleObj>
              </mc:Choice>
              <mc:Fallback>
                <p:oleObj name="Equation" r:id="rId8" imgW="2349360" imgH="914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1463" y="3873500"/>
                        <a:ext cx="6350000" cy="2200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محاسبۀ تحدب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838200" y="2362200"/>
          <a:ext cx="7693025" cy="3724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55651" name="Content Placeholder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0660114"/>
              </p:ext>
            </p:extLst>
          </p:nvPr>
        </p:nvGraphicFramePr>
        <p:xfrm>
          <a:off x="938213" y="4679950"/>
          <a:ext cx="7539037" cy="167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654" name="Equation" r:id="rId8" imgW="4228920" imgH="939600" progId="Equation.3">
                  <p:embed/>
                </p:oleObj>
              </mc:Choice>
              <mc:Fallback>
                <p:oleObj name="Equation" r:id="rId8" imgW="4228920" imgH="939600" progId="Equation.3">
                  <p:embed/>
                  <p:pic>
                    <p:nvPicPr>
                      <p:cNvPr id="0" name="Content Placeholder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8213" y="4679950"/>
                        <a:ext cx="7539037" cy="167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مثال 3: محاسبۀ تحدب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839415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Low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fa-IR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 Zar" pitchFamily="2" charset="-78"/>
              </a:rPr>
              <a:t>تحدب یک ورقۀ قرضۀ 5 ساله با نرخ کوپن 9 درصد و ثمر تا سررسید 6 درصد با دورۀ پرداخت 6 ماهه و ارزش اسمی 100 دلار چقدر است؟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Zar" pitchFamily="2" charset="-78"/>
            </a:endParaRPr>
          </a:p>
          <a:p>
            <a:pPr marL="342900" marR="0" lvl="0" indent="-342900" algn="r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Zar" pitchFamily="2" charset="-78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55576" y="2736301"/>
          <a:ext cx="7488832" cy="4240326"/>
        </p:xfrm>
        <a:graphic>
          <a:graphicData uri="http://schemas.openxmlformats.org/drawingml/2006/table">
            <a:tbl>
              <a:tblPr firstRow="1" lastCol="1" bandRow="1">
                <a:tableStyleId>{74C1A8A3-306A-4EB7-A6B1-4F7E0EB9C5D6}</a:tableStyleId>
              </a:tblPr>
              <a:tblGrid>
                <a:gridCol w="2304256"/>
                <a:gridCol w="1584176"/>
                <a:gridCol w="1728192"/>
                <a:gridCol w="1872208"/>
              </a:tblGrid>
              <a:tr h="0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US" sz="18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PV × t ×(t+1)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18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ارزش فعلی</a:t>
                      </a:r>
                      <a:r>
                        <a:rPr lang="fa-IR" sz="1800" b="0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  (</a:t>
                      </a:r>
                      <a:r>
                        <a:rPr lang="en-US" sz="1800" b="0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PV</a:t>
                      </a:r>
                      <a:r>
                        <a:rPr lang="fa-IR" sz="1800" b="0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 )</a:t>
                      </a:r>
                      <a:endParaRPr lang="en-US" sz="1800" b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18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جریان نقد</a:t>
                      </a:r>
                      <a:endParaRPr lang="en-US" sz="1800" b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0" dirty="0" smtClean="0">
                          <a:cs typeface="B Zar" pitchFamily="2" charset="-78"/>
                        </a:rPr>
                        <a:t>دوره (</a:t>
                      </a:r>
                      <a:r>
                        <a:rPr lang="en-US" sz="1800" b="0" dirty="0" smtClean="0">
                          <a:cs typeface="B Zar" pitchFamily="2" charset="-78"/>
                        </a:rPr>
                        <a:t>t</a:t>
                      </a:r>
                      <a:r>
                        <a:rPr lang="fa-IR" sz="1800" b="0" baseline="0" dirty="0" smtClean="0">
                          <a:cs typeface="B Zar" pitchFamily="2" charset="-78"/>
                        </a:rPr>
                        <a:t>)</a:t>
                      </a:r>
                      <a:endParaRPr lang="en-US" sz="1800" b="0" dirty="0" smtClean="0">
                        <a:cs typeface="B Zar" pitchFamily="2" charset="-78"/>
                      </a:endParaRPr>
                    </a:p>
                  </a:txBody>
                  <a:tcPr marT="91440" marB="91440" anchor="ctr"/>
                </a:tc>
              </a:tr>
              <a:tr h="293949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latin typeface="B Zar"/>
                          <a:ea typeface="+mn-ea"/>
                          <a:cs typeface="+mn-cs"/>
                        </a:rPr>
                        <a:t>8.7378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B Zar"/>
                        </a:rPr>
                        <a:t>4.3689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0" dirty="0" smtClean="0">
                          <a:solidFill>
                            <a:schemeClr val="tx1"/>
                          </a:solidFill>
                          <a:cs typeface="B Zar" pitchFamily="2" charset="-78"/>
                        </a:rPr>
                        <a:t>4.5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Zar" pitchFamily="2" charset="-78"/>
                        </a:rPr>
                        <a:t>1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 marT="0" marB="0" anchor="ctr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49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latin typeface="B Zar"/>
                          <a:ea typeface="+mn-ea"/>
                          <a:cs typeface="+mn-cs"/>
                        </a:rPr>
                        <a:t>25.4502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B Zar"/>
                        </a:rPr>
                        <a:t>4.2417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dirty="0" smtClean="0">
                          <a:cs typeface="B Zar" pitchFamily="2" charset="-78"/>
                        </a:rPr>
                        <a:t>4.5</a:t>
                      </a:r>
                      <a:endParaRPr lang="en-US" sz="1600" dirty="0">
                        <a:cs typeface="B Zar" pitchFamily="2" charset="-7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Zar" pitchFamily="2" charset="-78"/>
                        </a:rPr>
                        <a:t>2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 marT="0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49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latin typeface="B Zar"/>
                          <a:ea typeface="+mn-ea"/>
                          <a:cs typeface="+mn-cs"/>
                        </a:rPr>
                        <a:t>49.4172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B Zar"/>
                        </a:rPr>
                        <a:t>4.1181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dirty="0" smtClean="0">
                          <a:cs typeface="B Zar" pitchFamily="2" charset="-78"/>
                        </a:rPr>
                        <a:t>4.5</a:t>
                      </a:r>
                      <a:endParaRPr lang="en-US" sz="1600" dirty="0">
                        <a:cs typeface="B Zar" pitchFamily="2" charset="-7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Zar" pitchFamily="2" charset="-78"/>
                        </a:rPr>
                        <a:t>3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 marT="0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49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latin typeface="B Zar"/>
                          <a:ea typeface="+mn-ea"/>
                          <a:cs typeface="+mn-cs"/>
                        </a:rPr>
                        <a:t>79.964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B Zar"/>
                        </a:rPr>
                        <a:t>3.9982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dirty="0" smtClean="0">
                          <a:cs typeface="B Zar" pitchFamily="2" charset="-78"/>
                        </a:rPr>
                        <a:t>4.5</a:t>
                      </a:r>
                      <a:endParaRPr lang="en-US" sz="1600" dirty="0">
                        <a:cs typeface="B Zar" pitchFamily="2" charset="-7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Zar" pitchFamily="2" charset="-78"/>
                        </a:rPr>
                        <a:t>4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 marT="0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49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latin typeface="B Zar"/>
                          <a:ea typeface="+mn-ea"/>
                          <a:cs typeface="+mn-cs"/>
                        </a:rPr>
                        <a:t>116.451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B Zar"/>
                        </a:rPr>
                        <a:t>3.8817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dirty="0" smtClean="0">
                          <a:cs typeface="B Zar" pitchFamily="2" charset="-78"/>
                        </a:rPr>
                        <a:t>4.5</a:t>
                      </a:r>
                      <a:endParaRPr lang="en-US" sz="1600" dirty="0">
                        <a:cs typeface="B Zar" pitchFamily="2" charset="-7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Zar" pitchFamily="2" charset="-78"/>
                        </a:rPr>
                        <a:t>5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 marT="0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49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latin typeface="B Zar"/>
                          <a:ea typeface="+mn-ea"/>
                          <a:cs typeface="+mn-cs"/>
                        </a:rPr>
                        <a:t>158.2854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B Zar"/>
                        </a:rPr>
                        <a:t>3.7687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dirty="0" smtClean="0">
                          <a:cs typeface="B Zar" pitchFamily="2" charset="-78"/>
                        </a:rPr>
                        <a:t>4.5</a:t>
                      </a:r>
                      <a:endParaRPr lang="en-US" sz="1600" dirty="0">
                        <a:cs typeface="B Zar" pitchFamily="2" charset="-7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Zar" pitchFamily="2" charset="-78"/>
                        </a:rPr>
                        <a:t>6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 marT="0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49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latin typeface="B Zar"/>
                          <a:ea typeface="+mn-ea"/>
                          <a:cs typeface="+mn-cs"/>
                        </a:rPr>
                        <a:t>204.8984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B Zar"/>
                        </a:rPr>
                        <a:t>3.6589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dirty="0" smtClean="0">
                          <a:cs typeface="B Zar" pitchFamily="2" charset="-78"/>
                        </a:rPr>
                        <a:t>4.5</a:t>
                      </a:r>
                      <a:endParaRPr lang="en-US" sz="1600" dirty="0">
                        <a:cs typeface="B Zar" pitchFamily="2" charset="-7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Zar" pitchFamily="2" charset="-78"/>
                        </a:rPr>
                        <a:t>7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 marT="0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49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latin typeface="B Zar"/>
                          <a:ea typeface="+mn-ea"/>
                          <a:cs typeface="+mn-cs"/>
                        </a:rPr>
                        <a:t>255.7656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B Zar"/>
                        </a:rPr>
                        <a:t>3.5523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dirty="0" smtClean="0">
                          <a:cs typeface="B Zar" pitchFamily="2" charset="-78"/>
                        </a:rPr>
                        <a:t>4.5</a:t>
                      </a:r>
                      <a:endParaRPr lang="en-US" sz="1600" dirty="0" smtClean="0">
                        <a:cs typeface="B Zar" pitchFamily="2" charset="-7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Zar" pitchFamily="2" charset="-78"/>
                        </a:rPr>
                        <a:t>8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 marT="0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49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latin typeface="B Zar"/>
                          <a:ea typeface="+mn-ea"/>
                          <a:cs typeface="+mn-cs"/>
                        </a:rPr>
                        <a:t>310.401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B Zar"/>
                        </a:rPr>
                        <a:t>3.4489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dirty="0" smtClean="0">
                          <a:cs typeface="B Zar" pitchFamily="2" charset="-78"/>
                        </a:rPr>
                        <a:t>4.5</a:t>
                      </a:r>
                      <a:endParaRPr lang="en-US" sz="1600" dirty="0" smtClean="0">
                        <a:cs typeface="B Zar" pitchFamily="2" charset="-7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Zar" pitchFamily="2" charset="-78"/>
                        </a:rPr>
                        <a:t>9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 marT="0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49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latin typeface="B Zar"/>
                          <a:ea typeface="+mn-ea"/>
                          <a:cs typeface="+mn-cs"/>
                        </a:rPr>
                        <a:t>8553.358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B Zar"/>
                        </a:rPr>
                        <a:t>77.7578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dirty="0" smtClean="0">
                          <a:cs typeface="B Zar" pitchFamily="2" charset="-78"/>
                        </a:rPr>
                        <a:t>104.5</a:t>
                      </a:r>
                      <a:endParaRPr lang="en-US" sz="1600" dirty="0">
                        <a:cs typeface="B Zar" pitchFamily="2" charset="-7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Zar" pitchFamily="2" charset="-78"/>
                        </a:rPr>
                        <a:t>10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 marT="0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212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a-IR" sz="1600" b="0" i="0" u="none" strike="noStrike" kern="1200" dirty="0" smtClean="0">
                          <a:solidFill>
                            <a:srgbClr val="000000"/>
                          </a:solidFill>
                          <a:latin typeface="B Zar"/>
                          <a:ea typeface="+mn-ea"/>
                          <a:cs typeface="B Zar" pitchFamily="2" charset="-78"/>
                        </a:rPr>
                        <a:t>9762.729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B Zar"/>
                        <a:ea typeface="+mn-ea"/>
                        <a:cs typeface="B Zar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B Zar"/>
                        </a:rPr>
                        <a:t>112.7953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fa-IR" sz="1600" dirty="0" smtClean="0">
                          <a:cs typeface="B Zar" pitchFamily="2" charset="-78"/>
                        </a:rPr>
                        <a:t>جمع</a:t>
                      </a:r>
                      <a:endParaRPr lang="en-US" sz="1600" dirty="0">
                        <a:cs typeface="B Zar" pitchFamily="2" charset="-7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dirty="0">
                        <a:cs typeface="B Zar" pitchFamily="2" charset="-78"/>
                      </a:endParaRPr>
                    </a:p>
                  </a:txBody>
                  <a:tcPr marT="0" marB="0">
                    <a:cell3D prstMaterial="dkEdge">
                      <a:bevel prst="coolSlant"/>
                      <a:lightRig rig="flood" dir="t"/>
                    </a:cell3D>
                  </a:tcPr>
                </a:tc>
              </a:tr>
              <a:tr h="28121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a-IR" sz="1600" b="0" i="0" u="none" strike="noStrike" kern="1200" dirty="0" smtClean="0">
                          <a:solidFill>
                            <a:srgbClr val="000000"/>
                          </a:solidFill>
                          <a:latin typeface="B Zar"/>
                          <a:ea typeface="+mn-ea"/>
                          <a:cs typeface="B Zar" pitchFamily="2" charset="-78"/>
                        </a:rPr>
                        <a:t>40.792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B Zar"/>
                        <a:ea typeface="+mn-ea"/>
                        <a:cs typeface="B Zar" pitchFamily="2" charset="-78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B Zar"/>
                        <a:ea typeface="+mn-ea"/>
                        <a:cs typeface="B Zar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prst="coolSlant"/>
                      <a:lightRig rig="flood" dir="t"/>
                    </a:cell3D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fa-IR" sz="1600" dirty="0" smtClean="0">
                          <a:cs typeface="B Zar" pitchFamily="2" charset="-78"/>
                        </a:rPr>
                        <a:t>تحدب (به نیم</a:t>
                      </a:r>
                      <a:r>
                        <a:rPr lang="fa-IR" sz="1600" baseline="0" dirty="0" smtClean="0">
                          <a:cs typeface="B Zar" pitchFamily="2" charset="-78"/>
                        </a:rPr>
                        <a:t> سال</a:t>
                      </a:r>
                      <a:r>
                        <a:rPr lang="fa-IR" sz="1600" dirty="0" smtClean="0">
                          <a:cs typeface="B Zar" pitchFamily="2" charset="-78"/>
                        </a:rPr>
                        <a:t>)</a:t>
                      </a:r>
                      <a:endParaRPr lang="en-US" sz="1600" dirty="0">
                        <a:cs typeface="B Zar" pitchFamily="2" charset="-7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121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a-IR" sz="1600" b="0" i="0" u="none" strike="noStrike" kern="1200" dirty="0" smtClean="0">
                          <a:solidFill>
                            <a:srgbClr val="000000"/>
                          </a:solidFill>
                          <a:latin typeface="B Zar"/>
                          <a:ea typeface="+mn-ea"/>
                          <a:cs typeface="B Zar" pitchFamily="2" charset="-78"/>
                        </a:rPr>
                        <a:t>10.198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B Zar"/>
                        <a:ea typeface="+mn-ea"/>
                        <a:cs typeface="B Zar" pitchFamily="2" charset="-78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fa-IR" sz="1600" dirty="0" smtClean="0">
                          <a:cs typeface="B Zar" pitchFamily="2" charset="-78"/>
                        </a:rPr>
                        <a:t>تحدب (به سال)</a:t>
                      </a:r>
                      <a:endParaRPr lang="en-US" sz="1600" dirty="0">
                        <a:cs typeface="B Zar" pitchFamily="2" charset="-7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مثال 2: استفاده از تحدب برای تخمین تغییرات قیمت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838200" y="2362200"/>
          <a:ext cx="7693025" cy="3724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187624" y="2852936"/>
          <a:ext cx="1872207" cy="3123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684" name="Equation" r:id="rId8" imgW="1143000" imgH="190440" progId="Equation.3">
                  <p:embed/>
                </p:oleObj>
              </mc:Choice>
              <mc:Fallback>
                <p:oleObj name="Equation" r:id="rId8" imgW="1143000" imgH="1904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2852936"/>
                        <a:ext cx="1872207" cy="31239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175180" y="3933056"/>
          <a:ext cx="4476940" cy="5484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685" name="Equation" r:id="rId10" imgW="3009600" imgH="368280" progId="Equation.3">
                  <p:embed/>
                </p:oleObj>
              </mc:Choice>
              <mc:Fallback>
                <p:oleObj name="Equation" r:id="rId10" imgW="3009600" imgH="3682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5180" y="3933056"/>
                        <a:ext cx="4476940" cy="5484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77" name="Object 5"/>
          <p:cNvGraphicFramePr>
            <a:graphicFrameLocks noChangeAspect="1"/>
          </p:cNvGraphicFramePr>
          <p:nvPr/>
        </p:nvGraphicFramePr>
        <p:xfrm>
          <a:off x="1115616" y="5229225"/>
          <a:ext cx="4611687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686" name="Equation" r:id="rId12" imgW="3098520" imgH="368280" progId="Equation.3">
                  <p:embed/>
                </p:oleObj>
              </mc:Choice>
              <mc:Fallback>
                <p:oleObj name="Equation" r:id="rId12" imgW="3098520" imgH="3682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5229225"/>
                        <a:ext cx="4611687" cy="547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تخمین تغییرات قیمت با استفاده از دو سنجه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838200" y="2362200"/>
          <a:ext cx="7693025" cy="3724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مثال 5: تخمین تغییرات قیمت و مقایسۀ آن با تغییرات واقعی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838200" y="2362200"/>
          <a:ext cx="7693025" cy="4163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71600" y="3933056"/>
          <a:ext cx="7344816" cy="1737360"/>
        </p:xfrm>
        <a:graphic>
          <a:graphicData uri="http://schemas.openxmlformats.org/drawingml/2006/table">
            <a:tbl>
              <a:tblPr firstRow="1" lastCol="1" bandRow="1">
                <a:tableStyleId>{2A488322-F2BA-4B5B-9748-0D474271808F}</a:tableStyleId>
              </a:tblPr>
              <a:tblGrid>
                <a:gridCol w="1584176"/>
                <a:gridCol w="2376264"/>
                <a:gridCol w="1944216"/>
                <a:gridCol w="1440160"/>
              </a:tblGrid>
              <a:tr h="293949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50000"/>
                        </a:lnSpc>
                      </a:pPr>
                      <a:r>
                        <a:rPr lang="fa-IR" sz="1600" kern="1200" dirty="0" smtClean="0">
                          <a:cs typeface="B Zar" pitchFamily="2" charset="-78"/>
                        </a:rPr>
                        <a:t>اختلاف (درصد)</a:t>
                      </a:r>
                      <a:endParaRPr lang="en-US" sz="1600" b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 marT="0" marB="9144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50000"/>
                        </a:lnSpc>
                      </a:pPr>
                      <a:r>
                        <a:rPr lang="fa-IR" sz="1600" kern="1200" dirty="0" smtClean="0">
                          <a:cs typeface="B Zar" pitchFamily="2" charset="-78"/>
                        </a:rPr>
                        <a:t>درصد تقریبی تغییر</a:t>
                      </a:r>
                      <a:r>
                        <a:rPr lang="fa-IR" sz="1600" kern="1200" baseline="0" dirty="0" smtClean="0">
                          <a:cs typeface="B Zar" pitchFamily="2" charset="-78"/>
                        </a:rPr>
                        <a:t> قیمت     (با استفاده از دیرش و تحدب)</a:t>
                      </a:r>
                      <a:endParaRPr lang="en-US" sz="1600" b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 marT="0" marB="9144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50000"/>
                        </a:lnSpc>
                      </a:pPr>
                      <a:r>
                        <a:rPr lang="fa-IR" sz="1600" kern="1200" dirty="0" smtClean="0">
                          <a:cs typeface="B Zar" pitchFamily="2" charset="-78"/>
                        </a:rPr>
                        <a:t>درصد</a:t>
                      </a:r>
                      <a:r>
                        <a:rPr lang="fa-IR" sz="1600" kern="1200" baseline="0" dirty="0" smtClean="0">
                          <a:cs typeface="B Zar" pitchFamily="2" charset="-78"/>
                        </a:rPr>
                        <a:t> </a:t>
                      </a:r>
                      <a:r>
                        <a:rPr lang="fa-IR" sz="1600" kern="1200" dirty="0" smtClean="0">
                          <a:cs typeface="B Zar" pitchFamily="2" charset="-78"/>
                        </a:rPr>
                        <a:t>واقعی تغییر قیمت      </a:t>
                      </a:r>
                      <a:r>
                        <a:rPr lang="fa-IR" sz="1600" kern="1200" baseline="0" dirty="0" smtClean="0">
                          <a:cs typeface="B Zar" pitchFamily="2" charset="-78"/>
                        </a:rPr>
                        <a:t> (بر اساس معادلۀ قیمت) </a:t>
                      </a:r>
                      <a:endParaRPr lang="en-US" sz="1600" b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 marT="0" marB="91440"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dirty="0" smtClean="0">
                          <a:cs typeface="B Zar" pitchFamily="2" charset="-78"/>
                        </a:rPr>
                        <a:t>درصد</a:t>
                      </a:r>
                      <a:r>
                        <a:rPr lang="fa-IR" sz="1600" baseline="0" dirty="0" smtClean="0">
                          <a:cs typeface="B Zar" pitchFamily="2" charset="-78"/>
                        </a:rPr>
                        <a:t> </a:t>
                      </a:r>
                      <a:r>
                        <a:rPr lang="fa-IR" sz="1600" dirty="0" smtClean="0">
                          <a:cs typeface="B Zar" pitchFamily="2" charset="-78"/>
                        </a:rPr>
                        <a:t>تغییر</a:t>
                      </a:r>
                      <a:r>
                        <a:rPr lang="fa-IR" sz="1600" baseline="0" dirty="0" smtClean="0">
                          <a:cs typeface="B Zar" pitchFamily="2" charset="-78"/>
                        </a:rPr>
                        <a:t> ثمر</a:t>
                      </a:r>
                      <a:endParaRPr lang="en-US" sz="1600" b="0" dirty="0" smtClean="0">
                        <a:cs typeface="B Zar" pitchFamily="2" charset="-78"/>
                      </a:endParaRPr>
                    </a:p>
                  </a:txBody>
                  <a:tcPr marT="0" marB="0" anchor="ctr"/>
                </a:tc>
              </a:tr>
              <a:tr h="293949">
                <a:tc>
                  <a:txBody>
                    <a:bodyPr/>
                    <a:lstStyle/>
                    <a:p>
                      <a:pPr algn="ctr" fontAlgn="b"/>
                      <a:r>
                        <a:rPr lang="fa-IR" sz="1800" u="none" strike="noStrike" dirty="0" smtClean="0">
                          <a:cs typeface="B Zar" pitchFamily="2" charset="-78"/>
                        </a:rPr>
                        <a:t>0.36-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B Zar"/>
                        <a:cs typeface="B Zar" pitchFamily="2" charset="-78"/>
                      </a:endParaRPr>
                    </a:p>
                  </a:txBody>
                  <a:tcPr marL="9525" marR="9525" marT="91440" marB="9144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a-IR" sz="1800" u="none" strike="noStrike" dirty="0" smtClean="0">
                          <a:cs typeface="B Zar" pitchFamily="2" charset="-78"/>
                        </a:rPr>
                        <a:t>18.04-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B Zar"/>
                        <a:cs typeface="B Zar" pitchFamily="2" charset="-78"/>
                      </a:endParaRPr>
                    </a:p>
                  </a:txBody>
                  <a:tcPr marL="9525" marR="9525" marT="91440" marB="9144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cs typeface="B Zar" pitchFamily="2" charset="-78"/>
                        </a:rPr>
                        <a:t>18.40-</a:t>
                      </a:r>
                      <a:endParaRPr lang="en-US" sz="1800" dirty="0">
                        <a:cs typeface="B Zar" pitchFamily="2" charset="-78"/>
                      </a:endParaRP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Zar" pitchFamily="2" charset="-78"/>
                        </a:rPr>
                        <a:t>2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 marT="91440" marB="91440" anchor="ctr"/>
                </a:tc>
              </a:tr>
              <a:tr h="293949">
                <a:tc>
                  <a:txBody>
                    <a:bodyPr/>
                    <a:lstStyle/>
                    <a:p>
                      <a:pPr algn="ctr" fontAlgn="b"/>
                      <a:r>
                        <a:rPr lang="fa-IR" sz="1800" u="none" strike="noStrike" dirty="0" smtClean="0">
                          <a:cs typeface="B Zar" pitchFamily="2" charset="-78"/>
                        </a:rPr>
                        <a:t>0.44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B Zar"/>
                        <a:cs typeface="B Zar" pitchFamily="2" charset="-78"/>
                      </a:endParaRPr>
                    </a:p>
                  </a:txBody>
                  <a:tcPr marL="9525" marR="9525" marT="91440" marB="9144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a-IR" sz="1800" u="none" strike="noStrike" dirty="0" smtClean="0">
                          <a:cs typeface="B Zar" pitchFamily="2" charset="-78"/>
                        </a:rPr>
                        <a:t>24.60+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B Zar"/>
                        <a:cs typeface="B Zar" pitchFamily="2" charset="-78"/>
                      </a:endParaRPr>
                    </a:p>
                  </a:txBody>
                  <a:tcPr marL="9525" marR="9525" marT="91440" marB="9144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cs typeface="B Zar" pitchFamily="2" charset="-78"/>
                        </a:rPr>
                        <a:t>25.04+</a:t>
                      </a:r>
                      <a:endParaRPr lang="en-US" sz="1800" dirty="0">
                        <a:cs typeface="B Zar" pitchFamily="2" charset="-78"/>
                      </a:endParaRP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Zar" pitchFamily="2" charset="-78"/>
                        </a:rPr>
                        <a:t>2-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 marT="91440" marB="9144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3861048"/>
            <a:ext cx="7772400" cy="1362075"/>
          </a:xfrm>
        </p:spPr>
        <p:txBody>
          <a:bodyPr/>
          <a:lstStyle/>
          <a:p>
            <a:pPr algn="ctr"/>
            <a:r>
              <a:rPr lang="fa-IR" sz="6600" b="0" dirty="0" smtClean="0">
                <a:cs typeface="B Titr" pitchFamily="2" charset="-78"/>
              </a:rPr>
              <a:t>با تشکر</a:t>
            </a:r>
            <a:endParaRPr lang="en-US" sz="6600" b="0" dirty="0">
              <a:cs typeface="B Titr" pitchFamily="2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>
                <a:cs typeface="B Titr" pitchFamily="2" charset="-78"/>
              </a:rPr>
              <a:t>موازنۀ ریسک و بازده</a:t>
            </a:r>
            <a:endParaRPr lang="en-US" dirty="0" smtClean="0">
              <a:cs typeface="B Titr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fa-IR" sz="4800" dirty="0" smtClean="0">
                <a:cs typeface="B Titr" pitchFamily="2" charset="-78"/>
              </a:rPr>
              <a:t>اوراق قرضه</a:t>
            </a:r>
            <a:endParaRPr lang="en-US" sz="4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fa-IR" dirty="0" smtClean="0">
                <a:latin typeface="Graphik" pitchFamily="34" charset="0"/>
              </a:rPr>
              <a:t>انواع اوراق قرضه بر اساس اختیار اعطایی به ناشر یا خریدار  </a:t>
            </a:r>
            <a:endParaRPr lang="en-US" dirty="0">
              <a:latin typeface="Graphik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2362200"/>
          <a:ext cx="7693025" cy="3724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fa-IR" sz="2400" b="0" dirty="0" smtClean="0">
                <a:cs typeface="B Titr" pitchFamily="2" charset="-78"/>
              </a:rPr>
              <a:t>عوامل مؤثر بر بازدۀ اوراق قرضۀ فاقد اختیار</a:t>
            </a:r>
            <a:endParaRPr lang="en-US" sz="2400" b="0" dirty="0">
              <a:cs typeface="B Titr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2362200"/>
          <a:ext cx="7693025" cy="3724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fa-IR" dirty="0" smtClean="0"/>
              <a:t>ریسک‌های حاکم بر نرخ بازده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2362200"/>
          <a:ext cx="7693025" cy="3724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>
                <a:cs typeface="B Titr" pitchFamily="2" charset="-78"/>
              </a:rPr>
              <a:t>ریسک تلاطم نرخ بهره</a:t>
            </a:r>
            <a:endParaRPr lang="en-US" dirty="0" smtClean="0">
              <a:cs typeface="B Titr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fa-IR" sz="4800" dirty="0" smtClean="0">
                <a:cs typeface="B Titr" pitchFamily="2" charset="-78"/>
              </a:rPr>
              <a:t>اثر سررسید</a:t>
            </a:r>
            <a:endParaRPr lang="en-US" sz="4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Grp="1" noChangeArrowheads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fa-IR" dirty="0" smtClean="0"/>
              <a:t>تلاطم قیمت در </a:t>
            </a:r>
            <a:r>
              <a:rPr lang="fa-IR" dirty="0"/>
              <a:t>اوراق قرضۀ فاقد </a:t>
            </a:r>
            <a:r>
              <a:rPr lang="fa-IR" dirty="0" smtClean="0"/>
              <a:t>اختیار</a:t>
            </a:r>
            <a:endParaRPr lang="en-US" dirty="0"/>
          </a:p>
        </p:txBody>
      </p:sp>
      <p:graphicFrame>
        <p:nvGraphicFramePr>
          <p:cNvPr id="17" name="Diagram 16"/>
          <p:cNvGraphicFramePr/>
          <p:nvPr/>
        </p:nvGraphicFramePr>
        <p:xfrm>
          <a:off x="838200" y="2362200"/>
          <a:ext cx="7693025" cy="3724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8" name="Straight Connector 7"/>
          <p:cNvCxnSpPr/>
          <p:nvPr/>
        </p:nvCxnSpPr>
        <p:spPr bwMode="auto">
          <a:xfrm rot="5400000">
            <a:off x="3311860" y="4041068"/>
            <a:ext cx="22322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4427984" y="5157192"/>
            <a:ext cx="324036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Arc 10"/>
          <p:cNvSpPr/>
          <p:nvPr/>
        </p:nvSpPr>
        <p:spPr bwMode="auto">
          <a:xfrm flipH="1">
            <a:off x="4932040" y="1412776"/>
            <a:ext cx="4392488" cy="3384376"/>
          </a:xfrm>
          <a:prstGeom prst="arc">
            <a:avLst>
              <a:gd name="adj1" fmla="val 38611"/>
              <a:gd name="adj2" fmla="val 5351503"/>
            </a:avLst>
          </a:prstGeom>
          <a:solidFill>
            <a:schemeClr val="bg1">
              <a:alpha val="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79912" y="314096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>
                <a:cs typeface="B Zar" pitchFamily="2" charset="-78"/>
              </a:rPr>
              <a:t>قیمت</a:t>
            </a:r>
            <a:endParaRPr lang="en-US" dirty="0">
              <a:cs typeface="B Zar" pitchFamily="2" charset="-7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948264" y="521990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dirty="0" smtClean="0">
                <a:cs typeface="B Zar" pitchFamily="2" charset="-78"/>
              </a:rPr>
              <a:t>ثمر</a:t>
            </a:r>
            <a:endParaRPr lang="en-US" dirty="0"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2400" dirty="0"/>
              <a:t>ویژگی‌های </a:t>
            </a:r>
            <a:r>
              <a:rPr lang="fa-IR" sz="2400" dirty="0" smtClean="0"/>
              <a:t>مرتبط با ریسک </a:t>
            </a:r>
            <a:r>
              <a:rPr lang="fa-IR" sz="2400" dirty="0"/>
              <a:t>تلاطم نرخ </a:t>
            </a:r>
            <a:r>
              <a:rPr lang="fa-IR" sz="2400" dirty="0" smtClean="0"/>
              <a:t>بهره</a:t>
            </a:r>
            <a:endParaRPr lang="en-US" sz="24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838348" y="2556603"/>
            <a:ext cx="8053982" cy="3335467"/>
            <a:chOff x="838348" y="2556603"/>
            <a:chExt cx="8053982" cy="3335467"/>
          </a:xfrm>
        </p:grpSpPr>
        <p:sp>
          <p:nvSpPr>
            <p:cNvPr id="13" name="Freeform 12"/>
            <p:cNvSpPr/>
            <p:nvPr/>
          </p:nvSpPr>
          <p:spPr>
            <a:xfrm>
              <a:off x="961682" y="2556603"/>
              <a:ext cx="2229871" cy="557973"/>
            </a:xfrm>
            <a:custGeom>
              <a:avLst/>
              <a:gdLst>
                <a:gd name="connsiteX0" fmla="*/ 0 w 2229871"/>
                <a:gd name="connsiteY0" fmla="*/ 0 h 557973"/>
                <a:gd name="connsiteX1" fmla="*/ 2229871 w 2229871"/>
                <a:gd name="connsiteY1" fmla="*/ 0 h 557973"/>
                <a:gd name="connsiteX2" fmla="*/ 2229871 w 2229871"/>
                <a:gd name="connsiteY2" fmla="*/ 557973 h 557973"/>
                <a:gd name="connsiteX3" fmla="*/ 0 w 2229871"/>
                <a:gd name="connsiteY3" fmla="*/ 557973 h 557973"/>
                <a:gd name="connsiteX4" fmla="*/ 0 w 2229871"/>
                <a:gd name="connsiteY4" fmla="*/ 0 h 557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29871" h="557973">
                  <a:moveTo>
                    <a:pt x="0" y="0"/>
                  </a:moveTo>
                  <a:lnTo>
                    <a:pt x="2229871" y="0"/>
                  </a:lnTo>
                  <a:lnTo>
                    <a:pt x="2229871" y="557973"/>
                  </a:lnTo>
                  <a:lnTo>
                    <a:pt x="0" y="557973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accent4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5128" tIns="77216" rIns="135128" bIns="77216" numCol="1" spcCol="1270" anchor="ctr" anchorCtr="0">
              <a:noAutofit/>
            </a:bodyPr>
            <a:lstStyle/>
            <a:p>
              <a:pPr lvl="0" algn="ctr" defTabSz="8445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900" kern="1200" dirty="0" smtClean="0">
                  <a:cs typeface="B Titr" pitchFamily="2" charset="-78"/>
                </a:rPr>
                <a:t>نرخ کوپن</a:t>
              </a:r>
              <a:endParaRPr lang="en-US" sz="1900" kern="1200" dirty="0">
                <a:cs typeface="B Titr" pitchFamily="2" charset="-78"/>
              </a:endParaRPr>
            </a:p>
          </p:txBody>
        </p:sp>
        <p:sp>
          <p:nvSpPr>
            <p:cNvPr id="14" name="Freeform 13"/>
            <p:cNvSpPr/>
            <p:nvPr/>
          </p:nvSpPr>
          <p:spPr>
            <a:xfrm>
              <a:off x="838348" y="3114576"/>
              <a:ext cx="2476539" cy="2777494"/>
            </a:xfrm>
            <a:custGeom>
              <a:avLst/>
              <a:gdLst>
                <a:gd name="connsiteX0" fmla="*/ 0 w 2476539"/>
                <a:gd name="connsiteY0" fmla="*/ 0 h 2777494"/>
                <a:gd name="connsiteX1" fmla="*/ 2476539 w 2476539"/>
                <a:gd name="connsiteY1" fmla="*/ 0 h 2777494"/>
                <a:gd name="connsiteX2" fmla="*/ 2476539 w 2476539"/>
                <a:gd name="connsiteY2" fmla="*/ 2777494 h 2777494"/>
                <a:gd name="connsiteX3" fmla="*/ 0 w 2476539"/>
                <a:gd name="connsiteY3" fmla="*/ 2777494 h 2777494"/>
                <a:gd name="connsiteX4" fmla="*/ 0 w 2476539"/>
                <a:gd name="connsiteY4" fmla="*/ 0 h 2777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76539" h="2777494">
                  <a:moveTo>
                    <a:pt x="0" y="0"/>
                  </a:moveTo>
                  <a:lnTo>
                    <a:pt x="2476539" y="0"/>
                  </a:lnTo>
                  <a:lnTo>
                    <a:pt x="2476539" y="2777494"/>
                  </a:lnTo>
                  <a:lnTo>
                    <a:pt x="0" y="2777494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extrusionH="190500" prstMaterial="dkEdge">
              <a:bevelT w="120650" h="38100" prst="relaxedInset"/>
              <a:bevelB w="120650" h="57150" prst="relaxedInset"/>
              <a:contourClr>
                <a:schemeClr val="bg1"/>
              </a:contourClr>
            </a:sp3d>
          </p:spPr>
          <p:style>
            <a:lnRef idx="1">
              <a:schemeClr val="accent4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1346" tIns="101346" rIns="135128" bIns="152019" numCol="1" spcCol="1270" anchor="t" anchorCtr="0">
              <a:noAutofit/>
            </a:bodyPr>
            <a:lstStyle/>
            <a:p>
              <a:pPr marL="171450" lvl="1" indent="-171450" algn="justLow" defTabSz="844550" rtl="1">
                <a:lnSpc>
                  <a:spcPct val="15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a-IR" sz="1900" kern="1200" dirty="0" smtClean="0">
                  <a:cs typeface="B Zar" pitchFamily="2" charset="-78"/>
                </a:rPr>
                <a:t>در سطح معینی از ثمر (</a:t>
              </a:r>
              <a:r>
                <a:rPr lang="en-US" sz="1600" kern="1200" dirty="0" smtClean="0">
                  <a:cs typeface="B Zar" pitchFamily="2" charset="-78"/>
                </a:rPr>
                <a:t>yield</a:t>
              </a:r>
              <a:r>
                <a:rPr lang="fa-IR" sz="1900" kern="1200" dirty="0" smtClean="0">
                  <a:cs typeface="B Zar" pitchFamily="2" charset="-78"/>
                </a:rPr>
                <a:t>) و با فرض سررسید مشخص، هرچه نرخ کوپن کمتر باشد، تلاطم قیمت بیشتر است. </a:t>
              </a:r>
              <a:endParaRPr lang="fa-IR" sz="1900" kern="1200" dirty="0">
                <a:cs typeface="B Zar" pitchFamily="2" charset="-78"/>
              </a:endParaRPr>
            </a:p>
          </p:txBody>
        </p:sp>
        <p:sp>
          <p:nvSpPr>
            <p:cNvPr id="15" name="Freeform 14"/>
            <p:cNvSpPr/>
            <p:nvPr/>
          </p:nvSpPr>
          <p:spPr>
            <a:xfrm>
              <a:off x="3750404" y="2556603"/>
              <a:ext cx="2229871" cy="557973"/>
            </a:xfrm>
            <a:custGeom>
              <a:avLst/>
              <a:gdLst>
                <a:gd name="connsiteX0" fmla="*/ 0 w 2229871"/>
                <a:gd name="connsiteY0" fmla="*/ 0 h 557973"/>
                <a:gd name="connsiteX1" fmla="*/ 2229871 w 2229871"/>
                <a:gd name="connsiteY1" fmla="*/ 0 h 557973"/>
                <a:gd name="connsiteX2" fmla="*/ 2229871 w 2229871"/>
                <a:gd name="connsiteY2" fmla="*/ 557973 h 557973"/>
                <a:gd name="connsiteX3" fmla="*/ 0 w 2229871"/>
                <a:gd name="connsiteY3" fmla="*/ 557973 h 557973"/>
                <a:gd name="connsiteX4" fmla="*/ 0 w 2229871"/>
                <a:gd name="connsiteY4" fmla="*/ 0 h 557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29871" h="557973">
                  <a:moveTo>
                    <a:pt x="0" y="0"/>
                  </a:moveTo>
                  <a:lnTo>
                    <a:pt x="2229871" y="0"/>
                  </a:lnTo>
                  <a:lnTo>
                    <a:pt x="2229871" y="557973"/>
                  </a:lnTo>
                  <a:lnTo>
                    <a:pt x="0" y="557973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accent4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5128" tIns="77216" rIns="135128" bIns="77216" numCol="1" spcCol="1270" anchor="ctr" anchorCtr="0">
              <a:noAutofit/>
            </a:bodyPr>
            <a:lstStyle/>
            <a:p>
              <a:pPr lvl="0" algn="ctr" defTabSz="8445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900" kern="1200" dirty="0" smtClean="0">
                  <a:cs typeface="B Titr" pitchFamily="2" charset="-78"/>
                </a:rPr>
                <a:t>سررسید</a:t>
              </a:r>
              <a:endParaRPr lang="en-US" sz="1900" kern="1200" dirty="0">
                <a:cs typeface="B Titr" pitchFamily="2" charset="-78"/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3627070" y="3114576"/>
              <a:ext cx="2476539" cy="2777494"/>
            </a:xfrm>
            <a:custGeom>
              <a:avLst/>
              <a:gdLst>
                <a:gd name="connsiteX0" fmla="*/ 0 w 2476539"/>
                <a:gd name="connsiteY0" fmla="*/ 0 h 2777494"/>
                <a:gd name="connsiteX1" fmla="*/ 2476539 w 2476539"/>
                <a:gd name="connsiteY1" fmla="*/ 0 h 2777494"/>
                <a:gd name="connsiteX2" fmla="*/ 2476539 w 2476539"/>
                <a:gd name="connsiteY2" fmla="*/ 2777494 h 2777494"/>
                <a:gd name="connsiteX3" fmla="*/ 0 w 2476539"/>
                <a:gd name="connsiteY3" fmla="*/ 2777494 h 2777494"/>
                <a:gd name="connsiteX4" fmla="*/ 0 w 2476539"/>
                <a:gd name="connsiteY4" fmla="*/ 0 h 2777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76539" h="2777494">
                  <a:moveTo>
                    <a:pt x="0" y="0"/>
                  </a:moveTo>
                  <a:lnTo>
                    <a:pt x="2476539" y="0"/>
                  </a:lnTo>
                  <a:lnTo>
                    <a:pt x="2476539" y="2777494"/>
                  </a:lnTo>
                  <a:lnTo>
                    <a:pt x="0" y="2777494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extrusionH="190500" prstMaterial="dkEdge">
              <a:bevelT w="120650" h="38100" prst="relaxedInset"/>
              <a:bevelB w="120650" h="57150" prst="relaxedInset"/>
              <a:contourClr>
                <a:schemeClr val="bg1"/>
              </a:contourClr>
            </a:sp3d>
          </p:spPr>
          <p:style>
            <a:lnRef idx="1">
              <a:schemeClr val="accent4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1346" tIns="101346" rIns="135128" bIns="152019" numCol="1" spcCol="1270" anchor="t" anchorCtr="0">
              <a:noAutofit/>
            </a:bodyPr>
            <a:lstStyle/>
            <a:p>
              <a:pPr marL="171450" lvl="1" indent="-171450" algn="justLow" defTabSz="844550" rtl="1">
                <a:lnSpc>
                  <a:spcPct val="15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a-IR" sz="1900" kern="1200" dirty="0" smtClean="0">
                  <a:cs typeface="B Zar" pitchFamily="2" charset="-78"/>
                </a:rPr>
                <a:t>در سطح معینی از ثمر (</a:t>
              </a:r>
              <a:r>
                <a:rPr lang="en-US" sz="1600" kern="1200" dirty="0" smtClean="0">
                  <a:cs typeface="B Zar" pitchFamily="2" charset="-78"/>
                </a:rPr>
                <a:t>yield</a:t>
              </a:r>
              <a:r>
                <a:rPr lang="fa-IR" sz="1900" kern="1200" dirty="0" smtClean="0">
                  <a:cs typeface="B Zar" pitchFamily="2" charset="-78"/>
                </a:rPr>
                <a:t>) و با فرض نرخ کوپن مشخص، هرچه سررسید طولانی‌تر باشد، تلاطم قیمت بیشتر است.</a:t>
              </a:r>
              <a:endParaRPr lang="en-US" sz="1900" kern="1200" dirty="0">
                <a:cs typeface="B Zar" pitchFamily="2" charset="-78"/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>
              <a:off x="6539126" y="2556603"/>
              <a:ext cx="2229871" cy="557973"/>
            </a:xfrm>
            <a:custGeom>
              <a:avLst/>
              <a:gdLst>
                <a:gd name="connsiteX0" fmla="*/ 0 w 2229871"/>
                <a:gd name="connsiteY0" fmla="*/ 0 h 557973"/>
                <a:gd name="connsiteX1" fmla="*/ 2229871 w 2229871"/>
                <a:gd name="connsiteY1" fmla="*/ 0 h 557973"/>
                <a:gd name="connsiteX2" fmla="*/ 2229871 w 2229871"/>
                <a:gd name="connsiteY2" fmla="*/ 557973 h 557973"/>
                <a:gd name="connsiteX3" fmla="*/ 0 w 2229871"/>
                <a:gd name="connsiteY3" fmla="*/ 557973 h 557973"/>
                <a:gd name="connsiteX4" fmla="*/ 0 w 2229871"/>
                <a:gd name="connsiteY4" fmla="*/ 0 h 557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29871" h="557973">
                  <a:moveTo>
                    <a:pt x="0" y="0"/>
                  </a:moveTo>
                  <a:lnTo>
                    <a:pt x="2229871" y="0"/>
                  </a:lnTo>
                  <a:lnTo>
                    <a:pt x="2229871" y="557973"/>
                  </a:lnTo>
                  <a:lnTo>
                    <a:pt x="0" y="557973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accent4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5128" tIns="77216" rIns="135128" bIns="77216" numCol="1" spcCol="1270" anchor="ctr" anchorCtr="0">
              <a:noAutofit/>
            </a:bodyPr>
            <a:lstStyle/>
            <a:p>
              <a:pPr lvl="0" algn="ctr" defTabSz="8445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900" kern="1200" dirty="0" smtClean="0">
                  <a:cs typeface="B Titr" pitchFamily="2" charset="-78"/>
                </a:rPr>
                <a:t>ثمر تا سررسید</a:t>
              </a:r>
              <a:endParaRPr lang="en-US" sz="1900" kern="1200" dirty="0">
                <a:cs typeface="B Titr" pitchFamily="2" charset="-78"/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>
              <a:off x="6415791" y="3114576"/>
              <a:ext cx="2476539" cy="2777494"/>
            </a:xfrm>
            <a:custGeom>
              <a:avLst/>
              <a:gdLst>
                <a:gd name="connsiteX0" fmla="*/ 0 w 2476539"/>
                <a:gd name="connsiteY0" fmla="*/ 0 h 2777494"/>
                <a:gd name="connsiteX1" fmla="*/ 2476539 w 2476539"/>
                <a:gd name="connsiteY1" fmla="*/ 0 h 2777494"/>
                <a:gd name="connsiteX2" fmla="*/ 2476539 w 2476539"/>
                <a:gd name="connsiteY2" fmla="*/ 2777494 h 2777494"/>
                <a:gd name="connsiteX3" fmla="*/ 0 w 2476539"/>
                <a:gd name="connsiteY3" fmla="*/ 2777494 h 2777494"/>
                <a:gd name="connsiteX4" fmla="*/ 0 w 2476539"/>
                <a:gd name="connsiteY4" fmla="*/ 0 h 2777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76539" h="2777494">
                  <a:moveTo>
                    <a:pt x="0" y="0"/>
                  </a:moveTo>
                  <a:lnTo>
                    <a:pt x="2476539" y="0"/>
                  </a:lnTo>
                  <a:lnTo>
                    <a:pt x="2476539" y="2777494"/>
                  </a:lnTo>
                  <a:lnTo>
                    <a:pt x="0" y="2777494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extrusionH="190500" prstMaterial="dkEdge">
              <a:bevelT w="120650" h="38100" prst="relaxedInset"/>
              <a:bevelB w="120650" h="57150" prst="relaxedInset"/>
              <a:contourClr>
                <a:schemeClr val="bg1"/>
              </a:contourClr>
            </a:sp3d>
          </p:spPr>
          <p:style>
            <a:lnRef idx="1">
              <a:schemeClr val="accent4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1346" tIns="101346" rIns="135128" bIns="152019" numCol="1" spcCol="1270" anchor="t" anchorCtr="0">
              <a:noAutofit/>
            </a:bodyPr>
            <a:lstStyle/>
            <a:p>
              <a:pPr marL="171450" lvl="1" indent="-171450" algn="justLow" defTabSz="844550" rtl="1">
                <a:lnSpc>
                  <a:spcPct val="15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a-IR" sz="1900" kern="1200" dirty="0" smtClean="0">
                  <a:cs typeface="B Zar" pitchFamily="2" charset="-78"/>
                </a:rPr>
                <a:t>در سطح معینی از نرخ کوپن و با فرض سررسید معین، هرچه بازده تا سررسید (</a:t>
              </a:r>
              <a:r>
                <a:rPr lang="en-US" sz="1600" kern="1200" dirty="0" smtClean="0">
                  <a:cs typeface="B Zar" pitchFamily="2" charset="-78"/>
                </a:rPr>
                <a:t>yield to maturity</a:t>
              </a:r>
              <a:r>
                <a:rPr lang="fa-IR" sz="1900" kern="1200" dirty="0" smtClean="0">
                  <a:cs typeface="B Zar" pitchFamily="2" charset="-78"/>
                </a:rPr>
                <a:t>) کمتر باشد، تلاطم قیمت بیشتر است.</a:t>
              </a:r>
              <a:endParaRPr lang="en-US" sz="1900" kern="1200" dirty="0">
                <a:cs typeface="B Zar" pitchFamily="2" charset="-78"/>
              </a:endParaRPr>
            </a:p>
            <a:p>
              <a:pPr marL="342900" lvl="2" indent="-171450" algn="justLow" defTabSz="844550" rtl="1">
                <a:lnSpc>
                  <a:spcPct val="15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1900" kern="1200" dirty="0">
                <a:cs typeface="B Zar" pitchFamily="2" charset="-7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4">
      <a:dk1>
        <a:srgbClr val="000000"/>
      </a:dk1>
      <a:lt1>
        <a:srgbClr val="FFFFFF"/>
      </a:lt1>
      <a:dk2>
        <a:srgbClr val="9900CC"/>
      </a:dk2>
      <a:lt2>
        <a:srgbClr val="006600"/>
      </a:lt2>
      <a:accent1>
        <a:srgbClr val="33CC33"/>
      </a:accent1>
      <a:accent2>
        <a:srgbClr val="FFCC66"/>
      </a:accent2>
      <a:accent3>
        <a:srgbClr val="FFFFFF"/>
      </a:accent3>
      <a:accent4>
        <a:srgbClr val="000000"/>
      </a:accent4>
      <a:accent5>
        <a:srgbClr val="ADE2AD"/>
      </a:accent5>
      <a:accent6>
        <a:srgbClr val="E7B95C"/>
      </a:accent6>
      <a:hlink>
        <a:srgbClr val="0033CC"/>
      </a:hlink>
      <a:folHlink>
        <a:srgbClr val="CC0066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3996</TotalTime>
  <Words>1235</Words>
  <Application>Microsoft Office PowerPoint</Application>
  <PresentationFormat>On-screen Show (4:3)</PresentationFormat>
  <Paragraphs>303</Paragraphs>
  <Slides>28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Capsules</vt:lpstr>
      <vt:lpstr>Equation</vt:lpstr>
      <vt:lpstr>                             دیرش و تحدب </vt:lpstr>
      <vt:lpstr>                                                              فهرست موضوعات</vt:lpstr>
      <vt:lpstr>اوراق قرضه</vt:lpstr>
      <vt:lpstr>انواع اوراق قرضه بر اساس اختیار اعطایی به ناشر یا خریدار  </vt:lpstr>
      <vt:lpstr>عوامل مؤثر بر بازدۀ اوراق قرضۀ فاقد اختیار</vt:lpstr>
      <vt:lpstr>ریسک‌های حاکم بر نرخ بازده </vt:lpstr>
      <vt:lpstr>اثر سررسید</vt:lpstr>
      <vt:lpstr>تلاطم قیمت در اوراق قرضۀ فاقد اختیار</vt:lpstr>
      <vt:lpstr>ویژگی‌های مرتبط با ریسک تلاطم نرخ بهره</vt:lpstr>
      <vt:lpstr>درصد تغییرات قیمت برای چهار ورق  قرضه با ثمر اولیۀ 6%</vt:lpstr>
      <vt:lpstr>دیرش</vt:lpstr>
      <vt:lpstr>دیرش</vt:lpstr>
      <vt:lpstr>تعریف ریاضی دیرش</vt:lpstr>
      <vt:lpstr>معادلۀ قیمت ورق قرضۀ فاقد اختیار</vt:lpstr>
      <vt:lpstr>مشتق اول معادلۀ قیمت</vt:lpstr>
      <vt:lpstr>دیرش مکالی، تعدیل‌یافته </vt:lpstr>
      <vt:lpstr>مثال 1: محاسبۀ دیرش</vt:lpstr>
      <vt:lpstr>مثال 2: استفاده از دیرش برای تخمین تغییرات قیمت</vt:lpstr>
      <vt:lpstr>چه زمانی دیرش خوب کار نمی کند؟</vt:lpstr>
      <vt:lpstr>چه زمانی دیرش خوب کار نمی کند؟</vt:lpstr>
      <vt:lpstr>چرایی نقطه‌ضعف دیرش</vt:lpstr>
      <vt:lpstr>بهبود تخمین تغییرات قیمت</vt:lpstr>
      <vt:lpstr>محاسبۀ تحدب</vt:lpstr>
      <vt:lpstr>مثال 3: محاسبۀ تحدب</vt:lpstr>
      <vt:lpstr>مثال 2: استفاده از تحدب برای تخمین تغییرات قیمت</vt:lpstr>
      <vt:lpstr>تخمین تغییرات قیمت با استفاده از دو سنجه</vt:lpstr>
      <vt:lpstr>مثال 5: تخمین تغییرات قیمت و مقایسۀ آن با تغییرات واقعی</vt:lpstr>
      <vt:lpstr>با تشکر</vt:lpstr>
    </vt:vector>
  </TitlesOfParts>
  <Company>Kananga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Behavioral Finance</dc:title>
  <dc:creator>Baron Samedi</dc:creator>
  <cp:lastModifiedBy>Maysam</cp:lastModifiedBy>
  <cp:revision>243</cp:revision>
  <dcterms:created xsi:type="dcterms:W3CDTF">2007-03-04T21:18:44Z</dcterms:created>
  <dcterms:modified xsi:type="dcterms:W3CDTF">2013-07-16T08:49:50Z</dcterms:modified>
</cp:coreProperties>
</file>